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82"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83" r:id="rId24"/>
    <p:sldId id="284" r:id="rId25"/>
    <p:sldId id="285" r:id="rId26"/>
    <p:sldId id="288" r:id="rId27"/>
    <p:sldId id="292" r:id="rId28"/>
    <p:sldId id="293" r:id="rId29"/>
    <p:sldId id="291" r:id="rId30"/>
    <p:sldId id="277" r:id="rId31"/>
    <p:sldId id="278" r:id="rId32"/>
    <p:sldId id="279" r:id="rId33"/>
    <p:sldId id="280" r:id="rId34"/>
    <p:sldId id="281" r:id="rId35"/>
  </p:sldIdLst>
  <p:sldSz cx="13004800" cy="9753600"/>
  <p:notesSz cx="6858000" cy="9144000"/>
  <p:defaultTextStyle>
    <a:lvl1pPr algn="ctr" defTabSz="584200">
      <a:defRPr sz="3600">
        <a:latin typeface="+mn-lt"/>
        <a:ea typeface="+mn-ea"/>
        <a:cs typeface="+mn-cs"/>
        <a:sym typeface="Helvetica Neue Light"/>
      </a:defRPr>
    </a:lvl1pPr>
    <a:lvl2pPr indent="228600" algn="ctr" defTabSz="584200">
      <a:defRPr sz="3600">
        <a:latin typeface="+mn-lt"/>
        <a:ea typeface="+mn-ea"/>
        <a:cs typeface="+mn-cs"/>
        <a:sym typeface="Helvetica Neue Light"/>
      </a:defRPr>
    </a:lvl2pPr>
    <a:lvl3pPr indent="457200" algn="ctr" defTabSz="584200">
      <a:defRPr sz="3600">
        <a:latin typeface="+mn-lt"/>
        <a:ea typeface="+mn-ea"/>
        <a:cs typeface="+mn-cs"/>
        <a:sym typeface="Helvetica Neue Light"/>
      </a:defRPr>
    </a:lvl3pPr>
    <a:lvl4pPr indent="685800" algn="ctr" defTabSz="584200">
      <a:defRPr sz="3600">
        <a:latin typeface="+mn-lt"/>
        <a:ea typeface="+mn-ea"/>
        <a:cs typeface="+mn-cs"/>
        <a:sym typeface="Helvetica Neue Light"/>
      </a:defRPr>
    </a:lvl4pPr>
    <a:lvl5pPr indent="914400" algn="ctr" defTabSz="584200">
      <a:defRPr sz="3600">
        <a:latin typeface="+mn-lt"/>
        <a:ea typeface="+mn-ea"/>
        <a:cs typeface="+mn-cs"/>
        <a:sym typeface="Helvetica Neue Light"/>
      </a:defRPr>
    </a:lvl5pPr>
    <a:lvl6pPr indent="1143000" algn="ctr" defTabSz="584200">
      <a:defRPr sz="3600">
        <a:latin typeface="+mn-lt"/>
        <a:ea typeface="+mn-ea"/>
        <a:cs typeface="+mn-cs"/>
        <a:sym typeface="Helvetica Neue Light"/>
      </a:defRPr>
    </a:lvl6pPr>
    <a:lvl7pPr indent="1371600" algn="ctr" defTabSz="584200">
      <a:defRPr sz="3600">
        <a:latin typeface="+mn-lt"/>
        <a:ea typeface="+mn-ea"/>
        <a:cs typeface="+mn-cs"/>
        <a:sym typeface="Helvetica Neue Light"/>
      </a:defRPr>
    </a:lvl7pPr>
    <a:lvl8pPr indent="1600200" algn="ctr" defTabSz="584200">
      <a:defRPr sz="3600">
        <a:latin typeface="+mn-lt"/>
        <a:ea typeface="+mn-ea"/>
        <a:cs typeface="+mn-cs"/>
        <a:sym typeface="Helvetica Neue Light"/>
      </a:defRPr>
    </a:lvl8pPr>
    <a:lvl9pPr indent="1828800" algn="ctr" defTabSz="584200">
      <a:defRPr sz="3600">
        <a:latin typeface="+mn-lt"/>
        <a:ea typeface="+mn-ea"/>
        <a:cs typeface="+mn-cs"/>
        <a:sym typeface="Helvetica Neue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325D6B"/>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rgbClr val="A9A584"/>
              </a:solidFill>
              <a:prstDash val="solid"/>
              <a:miter lim="400000"/>
            </a:ln>
          </a:right>
          <a:top>
            <a:ln w="12700" cap="flat">
              <a:solidFill>
                <a:srgbClr val="A9A584"/>
              </a:solidFill>
              <a:prstDash val="solid"/>
              <a:miter lim="400000"/>
            </a:ln>
          </a:top>
          <a:bottom>
            <a:ln w="12700" cap="flat">
              <a:solidFill>
                <a:srgbClr val="A9A584"/>
              </a:solidFill>
              <a:prstDash val="solid"/>
              <a:miter lim="400000"/>
            </a:ln>
          </a:bottom>
          <a:insideH>
            <a:ln w="12700" cap="flat">
              <a:solidFill>
                <a:srgbClr val="A9A584"/>
              </a:solidFill>
              <a:prstDash val="solid"/>
              <a:miter lim="400000"/>
            </a:ln>
          </a:insideH>
          <a:insideV>
            <a:ln w="12700" cap="flat">
              <a:solidFill>
                <a:srgbClr val="A9A584"/>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rgbClr val="A9A584"/>
              </a:solidFill>
              <a:prstDash val="solid"/>
              <a:miter lim="400000"/>
            </a:ln>
          </a:left>
          <a:right>
            <a:ln w="12700" cap="flat">
              <a:solidFill>
                <a:srgbClr val="A9A584"/>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rgbClr val="A9A584"/>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rgbClr val="A9A584"/>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16"/>
    <p:restoredTop sz="94636"/>
  </p:normalViewPr>
  <p:slideViewPr>
    <p:cSldViewPr snapToGrid="0" snapToObjects="1">
      <p:cViewPr varScale="1">
        <p:scale>
          <a:sx n="44" d="100"/>
          <a:sy n="44" d="100"/>
        </p:scale>
        <p:origin x="90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2" name="Shape 42"/>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3" name="Shape 43"/>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7" name="Shape 7"/>
          <p:cNvSpPr/>
          <p:nvPr/>
        </p:nvSpPr>
        <p:spPr>
          <a:xfrm>
            <a:off x="571500" y="4749800"/>
            <a:ext cx="11868094" cy="129"/>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8" name="Shape 8"/>
          <p:cNvSpPr>
            <a:spLocks noGrp="1"/>
          </p:cNvSpPr>
          <p:nvPr>
            <p:ph type="title"/>
          </p:nvPr>
        </p:nvSpPr>
        <p:spPr>
          <a:xfrm>
            <a:off x="571500" y="1320800"/>
            <a:ext cx="11861800" cy="3175000"/>
          </a:xfrm>
          <a:prstGeom prst="rect">
            <a:avLst/>
          </a:prstGeom>
        </p:spPr>
        <p:txBody>
          <a:bodyPr/>
          <a:lstStyle/>
          <a:p>
            <a:pPr lvl="0">
              <a:defRPr sz="1800"/>
            </a:pPr>
            <a:r>
              <a:rPr sz="4200"/>
              <a:t>Title Text</a:t>
            </a:r>
          </a:p>
        </p:txBody>
      </p:sp>
      <p:sp>
        <p:nvSpPr>
          <p:cNvPr id="9" name="Shape 9"/>
          <p:cNvSpPr>
            <a:spLocks noGrp="1"/>
          </p:cNvSpPr>
          <p:nvPr>
            <p:ph type="body" idx="1"/>
          </p:nvPr>
        </p:nvSpPr>
        <p:spPr>
          <a:xfrm>
            <a:off x="571500" y="5016500"/>
            <a:ext cx="11861800" cy="1016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11" name="Shape 11"/>
          <p:cNvSpPr/>
          <p:nvPr/>
        </p:nvSpPr>
        <p:spPr>
          <a:xfrm rot="5400000">
            <a:off x="6832536" y="8686863"/>
            <a:ext cx="142252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12" name="Shape 12"/>
          <p:cNvSpPr>
            <a:spLocks noGrp="1"/>
          </p:cNvSpPr>
          <p:nvPr>
            <p:ph type="title"/>
          </p:nvPr>
        </p:nvSpPr>
        <p:spPr>
          <a:xfrm>
            <a:off x="1409700" y="7785100"/>
            <a:ext cx="5791200" cy="1701800"/>
          </a:xfrm>
          <a:prstGeom prst="rect">
            <a:avLst/>
          </a:prstGeom>
        </p:spPr>
        <p:txBody>
          <a:bodyPr anchor="ctr"/>
          <a:lstStyle>
            <a:lvl1pPr algn="r"/>
          </a:lstStyle>
          <a:p>
            <a:pPr lvl="0">
              <a:defRPr sz="1800"/>
            </a:pPr>
            <a:r>
              <a:rPr sz="4200"/>
              <a:t>Title Text</a:t>
            </a:r>
          </a:p>
        </p:txBody>
      </p:sp>
      <p:sp>
        <p:nvSpPr>
          <p:cNvPr id="13" name="Shape 13"/>
          <p:cNvSpPr>
            <a:spLocks noGrp="1"/>
          </p:cNvSpPr>
          <p:nvPr>
            <p:ph type="body" idx="1"/>
          </p:nvPr>
        </p:nvSpPr>
        <p:spPr>
          <a:xfrm>
            <a:off x="7848600" y="8470900"/>
            <a:ext cx="4953000" cy="508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
        <p:nvSpPr>
          <p:cNvPr id="14" name="Shape 1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16" name="Shape 16"/>
          <p:cNvSpPr>
            <a:spLocks noGrp="1"/>
          </p:cNvSpPr>
          <p:nvPr>
            <p:ph type="title"/>
          </p:nvPr>
        </p:nvSpPr>
        <p:spPr>
          <a:xfrm>
            <a:off x="571500" y="3289300"/>
            <a:ext cx="11861800" cy="3175000"/>
          </a:xfrm>
          <a:prstGeom prst="rect">
            <a:avLst/>
          </a:prstGeom>
        </p:spPr>
        <p:txBody>
          <a:bodyPr anchor="ctr"/>
          <a:lstStyle/>
          <a:p>
            <a:pPr lvl="0">
              <a:defRPr sz="1800"/>
            </a:pPr>
            <a:r>
              <a:rPr sz="420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8" name="Shape 18"/>
          <p:cNvSpPr/>
          <p:nvPr/>
        </p:nvSpPr>
        <p:spPr>
          <a:xfrm>
            <a:off x="571500" y="4864100"/>
            <a:ext cx="5334476" cy="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19" name="Shape 19"/>
          <p:cNvSpPr>
            <a:spLocks noGrp="1"/>
          </p:cNvSpPr>
          <p:nvPr>
            <p:ph type="title"/>
          </p:nvPr>
        </p:nvSpPr>
        <p:spPr>
          <a:xfrm>
            <a:off x="571500" y="1435100"/>
            <a:ext cx="5334000" cy="3175000"/>
          </a:xfrm>
          <a:prstGeom prst="rect">
            <a:avLst/>
          </a:prstGeom>
        </p:spPr>
        <p:txBody>
          <a:bodyPr/>
          <a:lstStyle/>
          <a:p>
            <a:pPr lvl="0">
              <a:defRPr sz="1800"/>
            </a:pPr>
            <a:r>
              <a:rPr sz="4200"/>
              <a:t>Title Text</a:t>
            </a:r>
          </a:p>
        </p:txBody>
      </p:sp>
      <p:sp>
        <p:nvSpPr>
          <p:cNvPr id="20" name="Shape 20"/>
          <p:cNvSpPr>
            <a:spLocks noGrp="1"/>
          </p:cNvSpPr>
          <p:nvPr>
            <p:ph type="body" idx="1"/>
          </p:nvPr>
        </p:nvSpPr>
        <p:spPr>
          <a:xfrm>
            <a:off x="571500" y="5130800"/>
            <a:ext cx="5334000" cy="3175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p>
            <a:pPr lvl="0">
              <a:defRPr sz="1800"/>
            </a:pPr>
            <a:r>
              <a:rPr sz="4200"/>
              <a:t>Title Text</a:t>
            </a:r>
          </a:p>
        </p:txBody>
      </p:sp>
      <p:sp>
        <p:nvSpPr>
          <p:cNvPr id="23" name="Shape 2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5" name="Shape 25"/>
          <p:cNvSpPr>
            <a:spLocks noGrp="1"/>
          </p:cNvSpPr>
          <p:nvPr>
            <p:ph type="title"/>
          </p:nvPr>
        </p:nvSpPr>
        <p:spPr>
          <a:prstGeom prst="rect">
            <a:avLst/>
          </a:prstGeom>
        </p:spPr>
        <p:txBody>
          <a:bodyPr/>
          <a:lstStyle/>
          <a:p>
            <a:pPr lvl="0">
              <a:defRPr sz="1800"/>
            </a:pPr>
            <a:r>
              <a:rPr sz="4200"/>
              <a:t>Title Text</a:t>
            </a:r>
          </a:p>
        </p:txBody>
      </p:sp>
      <p:sp>
        <p:nvSpPr>
          <p:cNvPr id="26" name="Shape 26"/>
          <p:cNvSpPr>
            <a:spLocks noGrp="1"/>
          </p:cNvSpPr>
          <p:nvPr>
            <p:ph type="body" idx="1"/>
          </p:nvPr>
        </p:nvSpPr>
        <p:spPr>
          <a:prstGeom prst="rect">
            <a:avLst/>
          </a:prstGeom>
        </p:spPr>
        <p:txBody>
          <a:bodyPr/>
          <a:lstStyle/>
          <a:p>
            <a:pPr lvl="0">
              <a:defRPr sz="1800">
                <a:solidFill>
                  <a:srgbClr val="000000"/>
                </a:solidFill>
              </a:defRPr>
            </a:pPr>
            <a:r>
              <a:rPr sz="3600">
                <a:solidFill>
                  <a:srgbClr val="747474"/>
                </a:solidFill>
              </a:rPr>
              <a:t>Body Level One</a:t>
            </a:r>
          </a:p>
          <a:p>
            <a:pPr lvl="1">
              <a:defRPr sz="1800">
                <a:solidFill>
                  <a:srgbClr val="000000"/>
                </a:solidFill>
              </a:defRPr>
            </a:pPr>
            <a:r>
              <a:rPr sz="3600">
                <a:solidFill>
                  <a:srgbClr val="747474"/>
                </a:solidFill>
              </a:rPr>
              <a:t>Body Level Two</a:t>
            </a:r>
          </a:p>
          <a:p>
            <a:pPr lvl="2">
              <a:defRPr sz="1800">
                <a:solidFill>
                  <a:srgbClr val="000000"/>
                </a:solidFill>
              </a:defRPr>
            </a:pPr>
            <a:r>
              <a:rPr sz="3600">
                <a:solidFill>
                  <a:srgbClr val="747474"/>
                </a:solidFill>
              </a:rPr>
              <a:t>Body Level Three</a:t>
            </a:r>
          </a:p>
          <a:p>
            <a:pPr lvl="3">
              <a:defRPr sz="1800">
                <a:solidFill>
                  <a:srgbClr val="000000"/>
                </a:solidFill>
              </a:defRPr>
            </a:pPr>
            <a:r>
              <a:rPr sz="3600">
                <a:solidFill>
                  <a:srgbClr val="747474"/>
                </a:solidFill>
              </a:rPr>
              <a:t>Body Level Four</a:t>
            </a:r>
          </a:p>
          <a:p>
            <a:pPr lvl="4">
              <a:defRPr sz="1800">
                <a:solidFill>
                  <a:srgbClr val="000000"/>
                </a:solidFill>
              </a:defRPr>
            </a:pPr>
            <a:r>
              <a:rPr sz="3600">
                <a:solidFill>
                  <a:srgbClr val="747474"/>
                </a:solidFill>
              </a:rPr>
              <a:t>Body Level Five</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29" name="Shape 29"/>
          <p:cNvSpPr/>
          <p:nvPr/>
        </p:nvSpPr>
        <p:spPr>
          <a:xfrm>
            <a:off x="571500" y="1968500"/>
            <a:ext cx="5073394" cy="133"/>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0" name="Shape 30"/>
          <p:cNvSpPr>
            <a:spLocks noGrp="1"/>
          </p:cNvSpPr>
          <p:nvPr>
            <p:ph type="title"/>
          </p:nvPr>
        </p:nvSpPr>
        <p:spPr>
          <a:xfrm>
            <a:off x="571500" y="330200"/>
            <a:ext cx="5080000" cy="1397000"/>
          </a:xfrm>
          <a:prstGeom prst="rect">
            <a:avLst/>
          </a:prstGeom>
        </p:spPr>
        <p:txBody>
          <a:bodyPr/>
          <a:lstStyle/>
          <a:p>
            <a:pPr lvl="0">
              <a:defRPr sz="1800"/>
            </a:pPr>
            <a:r>
              <a:rPr sz="4200"/>
              <a:t>Title Text</a:t>
            </a:r>
          </a:p>
        </p:txBody>
      </p:sp>
      <p:sp>
        <p:nvSpPr>
          <p:cNvPr id="31" name="Shape 31"/>
          <p:cNvSpPr>
            <a:spLocks noGrp="1"/>
          </p:cNvSpPr>
          <p:nvPr>
            <p:ph type="body" idx="1"/>
          </p:nvPr>
        </p:nvSpPr>
        <p:spPr>
          <a:xfrm>
            <a:off x="571500" y="2222500"/>
            <a:ext cx="5080000" cy="6667500"/>
          </a:xfrm>
          <a:prstGeom prst="rect">
            <a:avLst/>
          </a:prstGeom>
        </p:spPr>
        <p:txBody>
          <a:bodyPr/>
          <a:lstStyle>
            <a:lvl1pPr marL="330200" indent="-330200">
              <a:spcBef>
                <a:spcPts val="3000"/>
              </a:spcBef>
              <a:buFontTx/>
              <a:defRPr sz="2600">
                <a:latin typeface="Helvetica Neue"/>
                <a:ea typeface="Helvetica Neue"/>
                <a:cs typeface="Helvetica Neue"/>
                <a:sym typeface="Helvetica Neue"/>
              </a:defRPr>
            </a:lvl1pPr>
            <a:lvl2pPr marL="660400" indent="-330200">
              <a:spcBef>
                <a:spcPts val="3000"/>
              </a:spcBef>
              <a:buFontTx/>
              <a:defRPr sz="2600">
                <a:latin typeface="Helvetica Neue"/>
                <a:ea typeface="Helvetica Neue"/>
                <a:cs typeface="Helvetica Neue"/>
                <a:sym typeface="Helvetica Neue"/>
              </a:defRPr>
            </a:lvl2pPr>
            <a:lvl3pPr marL="990600" indent="-330200">
              <a:spcBef>
                <a:spcPts val="3000"/>
              </a:spcBef>
              <a:buFontTx/>
              <a:defRPr sz="2600">
                <a:latin typeface="Helvetica Neue"/>
                <a:ea typeface="Helvetica Neue"/>
                <a:cs typeface="Helvetica Neue"/>
                <a:sym typeface="Helvetica Neue"/>
              </a:defRPr>
            </a:lvl3pPr>
            <a:lvl4pPr marL="1320800" indent="-330200">
              <a:spcBef>
                <a:spcPts val="3000"/>
              </a:spcBef>
              <a:buFontTx/>
              <a:defRPr sz="2600">
                <a:latin typeface="Helvetica Neue"/>
                <a:ea typeface="Helvetica Neue"/>
                <a:cs typeface="Helvetica Neue"/>
                <a:sym typeface="Helvetica Neue"/>
              </a:defRPr>
            </a:lvl4pPr>
            <a:lvl5pPr marL="1651000" indent="-330200">
              <a:spcBef>
                <a:spcPts val="3000"/>
              </a:spcBef>
              <a:buFontTx/>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
        <p:nvSpPr>
          <p:cNvPr id="32" name="Shape 32"/>
          <p:cNvSpPr>
            <a:spLocks noGrp="1"/>
          </p:cNvSpPr>
          <p:nvPr>
            <p:ph type="sldNum" sz="quarter" idx="2"/>
          </p:nvPr>
        </p:nvSpPr>
        <p:spPr>
          <a:xfrm>
            <a:off x="510743" y="9194800"/>
            <a:ext cx="312014" cy="299822"/>
          </a:xfrm>
          <a:prstGeom prst="rect">
            <a:avLst/>
          </a:prstGeom>
        </p:spPr>
        <p:txBody>
          <a:bodyPr/>
          <a:lstStyle>
            <a:lvl1pPr algn="l"/>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34" name="Shape 34"/>
          <p:cNvSpPr>
            <a:spLocks noGrp="1"/>
          </p:cNvSpPr>
          <p:nvPr>
            <p:ph type="body" idx="1"/>
          </p:nvPr>
        </p:nvSpPr>
        <p:spPr>
          <a:xfrm>
            <a:off x="889000" y="889000"/>
            <a:ext cx="11214100" cy="7962900"/>
          </a:xfrm>
          <a:prstGeom prst="rect">
            <a:avLst/>
          </a:prstGeom>
        </p:spPr>
        <p:txBody>
          <a:bodyPr/>
          <a:lstStyle/>
          <a:p>
            <a:pPr lvl="0">
              <a:defRPr sz="1800">
                <a:solidFill>
                  <a:srgbClr val="000000"/>
                </a:solidFill>
              </a:defRPr>
            </a:pPr>
            <a:r>
              <a:rPr sz="3600">
                <a:solidFill>
                  <a:srgbClr val="747474"/>
                </a:solidFill>
              </a:rPr>
              <a:t>Body Level One</a:t>
            </a:r>
          </a:p>
          <a:p>
            <a:pPr lvl="1">
              <a:defRPr sz="1800">
                <a:solidFill>
                  <a:srgbClr val="000000"/>
                </a:solidFill>
              </a:defRPr>
            </a:pPr>
            <a:r>
              <a:rPr sz="3600">
                <a:solidFill>
                  <a:srgbClr val="747474"/>
                </a:solidFill>
              </a:rPr>
              <a:t>Body Level Two</a:t>
            </a:r>
          </a:p>
          <a:p>
            <a:pPr lvl="2">
              <a:defRPr sz="1800">
                <a:solidFill>
                  <a:srgbClr val="000000"/>
                </a:solidFill>
              </a:defRPr>
            </a:pPr>
            <a:r>
              <a:rPr sz="3600">
                <a:solidFill>
                  <a:srgbClr val="747474"/>
                </a:solidFill>
              </a:rPr>
              <a:t>Body Level Three</a:t>
            </a:r>
          </a:p>
          <a:p>
            <a:pPr lvl="3">
              <a:defRPr sz="1800">
                <a:solidFill>
                  <a:srgbClr val="000000"/>
                </a:solidFill>
              </a:defRPr>
            </a:pPr>
            <a:r>
              <a:rPr sz="3600">
                <a:solidFill>
                  <a:srgbClr val="747474"/>
                </a:solidFill>
              </a:rPr>
              <a:t>Body Level Four</a:t>
            </a:r>
          </a:p>
          <a:p>
            <a:pPr lvl="4">
              <a:defRPr sz="1800">
                <a:solidFill>
                  <a:srgbClr val="000000"/>
                </a:solidFill>
              </a:defRPr>
            </a:pPr>
            <a:r>
              <a:rPr sz="3600">
                <a:solidFill>
                  <a:srgbClr val="747474"/>
                </a:solidFill>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36" name="Shape 36"/>
          <p:cNvSpPr/>
          <p:nvPr/>
        </p:nvSpPr>
        <p:spPr>
          <a:xfrm>
            <a:off x="9055098" y="508000"/>
            <a:ext cx="128" cy="7975631"/>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7" name="Shape 37"/>
          <p:cNvSpPr/>
          <p:nvPr/>
        </p:nvSpPr>
        <p:spPr>
          <a:xfrm>
            <a:off x="9055096" y="4464050"/>
            <a:ext cx="3448503" cy="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8" name="Shape 38"/>
          <p:cNvSpPr>
            <a:spLocks noGrp="1"/>
          </p:cNvSpPr>
          <p:nvPr>
            <p:ph type="body" idx="1"/>
          </p:nvPr>
        </p:nvSpPr>
        <p:spPr>
          <a:xfrm>
            <a:off x="520700" y="8661400"/>
            <a:ext cx="8369300" cy="9398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571500" y="1968500"/>
            <a:ext cx="11868106" cy="129"/>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 name="Shape 3"/>
          <p:cNvSpPr>
            <a:spLocks noGrp="1"/>
          </p:cNvSpPr>
          <p:nvPr>
            <p:ph type="title"/>
          </p:nvPr>
        </p:nvSpPr>
        <p:spPr>
          <a:xfrm>
            <a:off x="571500" y="330200"/>
            <a:ext cx="11861800" cy="1397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normAutofit/>
          </a:bodyPr>
          <a:lstStyle/>
          <a:p>
            <a:pPr lvl="0">
              <a:defRPr sz="1800"/>
            </a:pPr>
            <a:r>
              <a:rPr sz="4200"/>
              <a:t>Title Text</a:t>
            </a:r>
          </a:p>
        </p:txBody>
      </p:sp>
      <p:sp>
        <p:nvSpPr>
          <p:cNvPr id="4" name="Shape 4"/>
          <p:cNvSpPr>
            <a:spLocks noGrp="1"/>
          </p:cNvSpPr>
          <p:nvPr>
            <p:ph type="body" idx="1"/>
          </p:nvPr>
        </p:nvSpPr>
        <p:spPr>
          <a:xfrm>
            <a:off x="571500" y="2222500"/>
            <a:ext cx="11861800" cy="6667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defRPr sz="1800">
                <a:solidFill>
                  <a:srgbClr val="000000"/>
                </a:solidFill>
              </a:defRPr>
            </a:pPr>
            <a:r>
              <a:rPr sz="3600">
                <a:solidFill>
                  <a:srgbClr val="747474"/>
                </a:solidFill>
              </a:rPr>
              <a:t>Body Level One</a:t>
            </a:r>
          </a:p>
          <a:p>
            <a:pPr lvl="1">
              <a:defRPr sz="1800">
                <a:solidFill>
                  <a:srgbClr val="000000"/>
                </a:solidFill>
              </a:defRPr>
            </a:pPr>
            <a:r>
              <a:rPr sz="3600">
                <a:solidFill>
                  <a:srgbClr val="747474"/>
                </a:solidFill>
              </a:rPr>
              <a:t>Body Level Two</a:t>
            </a:r>
          </a:p>
          <a:p>
            <a:pPr lvl="2">
              <a:defRPr sz="1800">
                <a:solidFill>
                  <a:srgbClr val="000000"/>
                </a:solidFill>
              </a:defRPr>
            </a:pPr>
            <a:r>
              <a:rPr sz="3600">
                <a:solidFill>
                  <a:srgbClr val="747474"/>
                </a:solidFill>
              </a:rPr>
              <a:t>Body Level Three</a:t>
            </a:r>
          </a:p>
          <a:p>
            <a:pPr lvl="3">
              <a:defRPr sz="1800">
                <a:solidFill>
                  <a:srgbClr val="000000"/>
                </a:solidFill>
              </a:defRPr>
            </a:pPr>
            <a:r>
              <a:rPr sz="3600">
                <a:solidFill>
                  <a:srgbClr val="747474"/>
                </a:solidFill>
              </a:rPr>
              <a:t>Body Level Four</a:t>
            </a:r>
          </a:p>
          <a:p>
            <a:pPr lvl="4">
              <a:defRPr sz="1800">
                <a:solidFill>
                  <a:srgbClr val="000000"/>
                </a:solidFill>
              </a:defRPr>
            </a:pPr>
            <a:r>
              <a:rPr sz="3600">
                <a:solidFill>
                  <a:srgbClr val="747474"/>
                </a:solidFill>
              </a:rPr>
              <a:t>Body Level Five</a:t>
            </a:r>
          </a:p>
        </p:txBody>
      </p:sp>
      <p:sp>
        <p:nvSpPr>
          <p:cNvPr id="5" name="Shape 5"/>
          <p:cNvSpPr>
            <a:spLocks noGrp="1"/>
          </p:cNvSpPr>
          <p:nvPr>
            <p:ph type="sldNum" sz="quarter" idx="2"/>
          </p:nvPr>
        </p:nvSpPr>
        <p:spPr>
          <a:xfrm>
            <a:off x="12268199" y="9194800"/>
            <a:ext cx="312015" cy="299822"/>
          </a:xfrm>
          <a:prstGeom prst="rect">
            <a:avLst/>
          </a:prstGeom>
          <a:ln w="12700">
            <a:miter lim="400000"/>
          </a:ln>
        </p:spPr>
        <p:txBody>
          <a:bodyPr wrap="none" lIns="0" tIns="0" rIns="0" bIns="0">
            <a:spAutoFit/>
          </a:bodyPr>
          <a:lstStyle>
            <a:lvl1pPr algn="r">
              <a:defRPr sz="1400">
                <a:latin typeface="Helvetica Neue"/>
                <a:ea typeface="Helvetica Neue"/>
                <a:cs typeface="Helvetica Neue"/>
                <a:sym typeface="Helvetica Neue"/>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defTabSz="584200">
        <a:defRPr sz="4200">
          <a:latin typeface="+mn-lt"/>
          <a:ea typeface="+mn-ea"/>
          <a:cs typeface="+mn-cs"/>
          <a:sym typeface="Helvetica Neue Light"/>
        </a:defRPr>
      </a:lvl1pPr>
      <a:lvl2pPr indent="228600" defTabSz="584200">
        <a:defRPr sz="4200">
          <a:latin typeface="+mn-lt"/>
          <a:ea typeface="+mn-ea"/>
          <a:cs typeface="+mn-cs"/>
          <a:sym typeface="Helvetica Neue Light"/>
        </a:defRPr>
      </a:lvl2pPr>
      <a:lvl3pPr indent="457200" defTabSz="584200">
        <a:defRPr sz="4200">
          <a:latin typeface="+mn-lt"/>
          <a:ea typeface="+mn-ea"/>
          <a:cs typeface="+mn-cs"/>
          <a:sym typeface="Helvetica Neue Light"/>
        </a:defRPr>
      </a:lvl3pPr>
      <a:lvl4pPr indent="685800" defTabSz="584200">
        <a:defRPr sz="4200">
          <a:latin typeface="+mn-lt"/>
          <a:ea typeface="+mn-ea"/>
          <a:cs typeface="+mn-cs"/>
          <a:sym typeface="Helvetica Neue Light"/>
        </a:defRPr>
      </a:lvl4pPr>
      <a:lvl5pPr indent="914400" defTabSz="584200">
        <a:defRPr sz="4200">
          <a:latin typeface="+mn-lt"/>
          <a:ea typeface="+mn-ea"/>
          <a:cs typeface="+mn-cs"/>
          <a:sym typeface="Helvetica Neue Light"/>
        </a:defRPr>
      </a:lvl5pPr>
      <a:lvl6pPr indent="1143000" defTabSz="584200">
        <a:defRPr sz="4200">
          <a:latin typeface="+mn-lt"/>
          <a:ea typeface="+mn-ea"/>
          <a:cs typeface="+mn-cs"/>
          <a:sym typeface="Helvetica Neue Light"/>
        </a:defRPr>
      </a:lvl6pPr>
      <a:lvl7pPr indent="1371600" defTabSz="584200">
        <a:defRPr sz="4200">
          <a:latin typeface="+mn-lt"/>
          <a:ea typeface="+mn-ea"/>
          <a:cs typeface="+mn-cs"/>
          <a:sym typeface="Helvetica Neue Light"/>
        </a:defRPr>
      </a:lvl7pPr>
      <a:lvl8pPr indent="1600200" defTabSz="584200">
        <a:defRPr sz="4200">
          <a:latin typeface="+mn-lt"/>
          <a:ea typeface="+mn-ea"/>
          <a:cs typeface="+mn-cs"/>
          <a:sym typeface="Helvetica Neue Light"/>
        </a:defRPr>
      </a:lvl8pPr>
      <a:lvl9pPr indent="1828800" defTabSz="584200">
        <a:defRPr sz="4200">
          <a:latin typeface="+mn-lt"/>
          <a:ea typeface="+mn-ea"/>
          <a:cs typeface="+mn-cs"/>
          <a:sym typeface="Helvetica Neue Light"/>
        </a:defRPr>
      </a:lvl9pPr>
    </p:titleStyle>
    <p:bodyStyle>
      <a:lvl1pPr marL="457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1pPr>
      <a:lvl2pPr marL="914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2pPr>
      <a:lvl3pPr marL="1371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3pPr>
      <a:lvl4pPr marL="1828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4pPr>
      <a:lvl5pPr marL="22860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5pPr>
      <a:lvl6pPr marL="2743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6pPr>
      <a:lvl7pPr marL="3200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7pPr>
      <a:lvl8pPr marL="3657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8pPr>
      <a:lvl9pPr marL="4114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9pPr>
    </p:bodyStyle>
    <p:otherStyle>
      <a:lvl1pPr algn="r" defTabSz="584200">
        <a:defRPr sz="1400">
          <a:solidFill>
            <a:schemeClr val="tx1"/>
          </a:solidFill>
          <a:latin typeface="+mn-lt"/>
          <a:ea typeface="+mn-ea"/>
          <a:cs typeface="+mn-cs"/>
          <a:sym typeface="Helvetica Neue"/>
        </a:defRPr>
      </a:lvl1pPr>
      <a:lvl2pPr indent="228600" algn="r" defTabSz="584200">
        <a:defRPr sz="1400">
          <a:solidFill>
            <a:schemeClr val="tx1"/>
          </a:solidFill>
          <a:latin typeface="+mn-lt"/>
          <a:ea typeface="+mn-ea"/>
          <a:cs typeface="+mn-cs"/>
          <a:sym typeface="Helvetica Neue"/>
        </a:defRPr>
      </a:lvl2pPr>
      <a:lvl3pPr indent="457200" algn="r" defTabSz="584200">
        <a:defRPr sz="1400">
          <a:solidFill>
            <a:schemeClr val="tx1"/>
          </a:solidFill>
          <a:latin typeface="+mn-lt"/>
          <a:ea typeface="+mn-ea"/>
          <a:cs typeface="+mn-cs"/>
          <a:sym typeface="Helvetica Neue"/>
        </a:defRPr>
      </a:lvl3pPr>
      <a:lvl4pPr indent="685800" algn="r" defTabSz="584200">
        <a:defRPr sz="1400">
          <a:solidFill>
            <a:schemeClr val="tx1"/>
          </a:solidFill>
          <a:latin typeface="+mn-lt"/>
          <a:ea typeface="+mn-ea"/>
          <a:cs typeface="+mn-cs"/>
          <a:sym typeface="Helvetica Neue"/>
        </a:defRPr>
      </a:lvl4pPr>
      <a:lvl5pPr indent="914400" algn="r" defTabSz="584200">
        <a:defRPr sz="1400">
          <a:solidFill>
            <a:schemeClr val="tx1"/>
          </a:solidFill>
          <a:latin typeface="+mn-lt"/>
          <a:ea typeface="+mn-ea"/>
          <a:cs typeface="+mn-cs"/>
          <a:sym typeface="Helvetica Neue"/>
        </a:defRPr>
      </a:lvl5pPr>
      <a:lvl6pPr indent="1143000" algn="r" defTabSz="584200">
        <a:defRPr sz="1400">
          <a:solidFill>
            <a:schemeClr val="tx1"/>
          </a:solidFill>
          <a:latin typeface="+mn-lt"/>
          <a:ea typeface="+mn-ea"/>
          <a:cs typeface="+mn-cs"/>
          <a:sym typeface="Helvetica Neue"/>
        </a:defRPr>
      </a:lvl6pPr>
      <a:lvl7pPr indent="1371600" algn="r" defTabSz="584200">
        <a:defRPr sz="1400">
          <a:solidFill>
            <a:schemeClr val="tx1"/>
          </a:solidFill>
          <a:latin typeface="+mn-lt"/>
          <a:ea typeface="+mn-ea"/>
          <a:cs typeface="+mn-cs"/>
          <a:sym typeface="Helvetica Neue"/>
        </a:defRPr>
      </a:lvl7pPr>
      <a:lvl8pPr indent="1600200" algn="r" defTabSz="584200">
        <a:defRPr sz="1400">
          <a:solidFill>
            <a:schemeClr val="tx1"/>
          </a:solidFill>
          <a:latin typeface="+mn-lt"/>
          <a:ea typeface="+mn-ea"/>
          <a:cs typeface="+mn-cs"/>
          <a:sym typeface="Helvetica Neue"/>
        </a:defRPr>
      </a:lvl8pPr>
      <a:lvl9pPr indent="1828800" algn="r" defTabSz="584200">
        <a:defRPr sz="1400">
          <a:solidFill>
            <a:schemeClr val="tx1"/>
          </a:solidFill>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30.xml"/><Relationship Id="rId13" Type="http://schemas.openxmlformats.org/officeDocument/2006/relationships/image" Target="../media/image6.png"/><Relationship Id="rId3" Type="http://schemas.openxmlformats.org/officeDocument/2006/relationships/slide" Target="slide4.xml"/><Relationship Id="rId7" Type="http://schemas.openxmlformats.org/officeDocument/2006/relationships/slide" Target="slide23.xml"/><Relationship Id="rId12" Type="http://schemas.openxmlformats.org/officeDocument/2006/relationships/image" Target="../media/image5.jpeg"/><Relationship Id="rId2"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slide" Target="slide16.xml"/><Relationship Id="rId11" Type="http://schemas.openxmlformats.org/officeDocument/2006/relationships/image" Target="../media/image3.png"/><Relationship Id="rId5" Type="http://schemas.openxmlformats.org/officeDocument/2006/relationships/slide" Target="slide7.xml"/><Relationship Id="rId10" Type="http://schemas.openxmlformats.org/officeDocument/2006/relationships/image" Target="../media/image2.png"/><Relationship Id="rId4" Type="http://schemas.openxmlformats.org/officeDocument/2006/relationships/slide" Target="slide5.xml"/><Relationship Id="rId9" Type="http://schemas.openxmlformats.org/officeDocument/2006/relationships/slide" Target="slide33.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ummer.harvard.edu" TargetMode="External"/><Relationship Id="rId2" Type="http://schemas.openxmlformats.org/officeDocument/2006/relationships/hyperlink" Target="http://globalscholars.yale.edu" TargetMode="External"/><Relationship Id="rId1" Type="http://schemas.openxmlformats.org/officeDocument/2006/relationships/slideLayout" Target="../slideLayouts/slideLayout6.xml"/><Relationship Id="rId4" Type="http://schemas.openxmlformats.org/officeDocument/2006/relationships/hyperlink" Target="https://equaleducation.typeform.com/to/FNxM5X"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globalscholars.yale.edu" TargetMode="External"/><Relationship Id="rId2" Type="http://schemas.openxmlformats.org/officeDocument/2006/relationships/hyperlink" Target="https://summer.uchicago.edu/" TargetMode="External"/><Relationship Id="rId1" Type="http://schemas.openxmlformats.org/officeDocument/2006/relationships/slideLayout" Target="../slideLayouts/slideLayout6.xml"/><Relationship Id="rId4" Type="http://schemas.openxmlformats.org/officeDocument/2006/relationships/hyperlink" Target="https://equaleducation.typeform.com/to/FNxM5X"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hyperlink" Target="https://globalscholars.yale.edu/our-program" TargetMode="External"/><Relationship Id="rId13" Type="http://schemas.openxmlformats.org/officeDocument/2006/relationships/image" Target="../media/image13.png"/><Relationship Id="rId3" Type="http://schemas.openxmlformats.org/officeDocument/2006/relationships/hyperlink" Target="https://globalscholars.yale.edu/our-program/bbs" TargetMode="External"/><Relationship Id="rId7" Type="http://schemas.openxmlformats.org/officeDocument/2006/relationships/hyperlink" Target="http://globalscholars.yale.edu" TargetMode="External"/><Relationship Id="rId12" Type="http://schemas.openxmlformats.org/officeDocument/2006/relationships/slide" Target="slide12.xml"/><Relationship Id="rId2" Type="http://schemas.openxmlformats.org/officeDocument/2006/relationships/hyperlink" Target="https://globalscholars.yale.edu/our-program/ase" TargetMode="External"/><Relationship Id="rId1" Type="http://schemas.openxmlformats.org/officeDocument/2006/relationships/slideLayout" Target="../slideLayouts/slideLayout5.xml"/><Relationship Id="rId6" Type="http://schemas.openxmlformats.org/officeDocument/2006/relationships/hyperlink" Target="https://globalscholars.yale.edu/our-program/sgc" TargetMode="External"/><Relationship Id="rId11" Type="http://schemas.openxmlformats.org/officeDocument/2006/relationships/hyperlink" Target="https://globalscholars.yale.edu/how-apply/eligibility" TargetMode="External"/><Relationship Id="rId5" Type="http://schemas.openxmlformats.org/officeDocument/2006/relationships/hyperlink" Target="https://globalscholars.yale.edu/our-program/ple" TargetMode="External"/><Relationship Id="rId15" Type="http://schemas.openxmlformats.org/officeDocument/2006/relationships/image" Target="../media/image4.png"/><Relationship Id="rId10" Type="http://schemas.openxmlformats.org/officeDocument/2006/relationships/slide" Target="slide11.xml"/><Relationship Id="rId4" Type="http://schemas.openxmlformats.org/officeDocument/2006/relationships/hyperlink" Target="https://globalscholars.yale.edu/our-program/lpc" TargetMode="External"/><Relationship Id="rId9" Type="http://schemas.openxmlformats.org/officeDocument/2006/relationships/hyperlink" Target="https://www.youtube.com/user/YaleGlobalScholars/" TargetMode="External"/><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3.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hyperlink" Target="https://equaleducation.typeform.com/to/FNxM5X" TargetMode="External"/><Relationship Id="rId5" Type="http://schemas.openxmlformats.org/officeDocument/2006/relationships/hyperlink" Target="https://globalscholars.yale.edu/how-to-apply" TargetMode="External"/><Relationship Id="rId4" Type="http://schemas.openxmlformats.org/officeDocument/2006/relationships/hyperlink" Target="http://globalscholars.yale.ed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hyperlink" Target="http://www.apple.com" TargetMode="External"/><Relationship Id="rId5" Type="http://schemas.openxmlformats.org/officeDocument/2006/relationships/hyperlink" Target="https://equaleducation.typeform.com/to/FNxM5X" TargetMode="External"/><Relationship Id="rId4" Type="http://schemas.openxmlformats.org/officeDocument/2006/relationships/hyperlink" Target="http://globalscholars.yale.ed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hyperlink" Target="https://equaleducation.typeform.com/to/FNxM5X" TargetMode="External"/><Relationship Id="rId4" Type="http://schemas.openxmlformats.org/officeDocument/2006/relationships/hyperlink" Target="https://globalscholars.yale.edu/how-apply/preview-applicatio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slide" Target="slide33.xml"/><Relationship Id="rId5" Type="http://schemas.openxmlformats.org/officeDocument/2006/relationships/hyperlink" Target="https://equaleducation.typeform.com/to/FNxM5X" TargetMode="External"/><Relationship Id="rId4" Type="http://schemas.openxmlformats.org/officeDocument/2006/relationships/hyperlink" Target="https://globalscholars.yale.edu/applying/eligibility-requirements"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globalscholars.yale.edu" TargetMode="External"/><Relationship Id="rId7" Type="http://schemas.openxmlformats.org/officeDocument/2006/relationships/slide" Target="slide19.xml"/><Relationship Id="rId2" Type="http://schemas.openxmlformats.org/officeDocument/2006/relationships/hyperlink" Target="https://www.summer.harvard.edu/course-catalog/pre-college-courses" TargetMode="External"/><Relationship Id="rId1" Type="http://schemas.openxmlformats.org/officeDocument/2006/relationships/slideLayout" Target="../slideLayouts/slideLayout5.xml"/><Relationship Id="rId6" Type="http://schemas.openxmlformats.org/officeDocument/2006/relationships/hyperlink" Target="https://globalscholars.yale.edu/how-apply/eligibility" TargetMode="External"/><Relationship Id="rId5" Type="http://schemas.openxmlformats.org/officeDocument/2006/relationships/hyperlink" Target="https://www.summer.harvard.edu/high-school-programs/pre-college-program/admissions" TargetMode="External"/><Relationship Id="rId10" Type="http://schemas.openxmlformats.org/officeDocument/2006/relationships/image" Target="../media/image4.png"/><Relationship Id="rId4" Type="http://schemas.openxmlformats.org/officeDocument/2006/relationships/hyperlink" Target="https://globalscholars.yale.edu/our-program" TargetMode="External"/><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hyperlink" Target="mailto:liam@equaleducation.org.uk" TargetMode="External"/><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hyperlink" Target="https://equaleducation.typeform.com/to/FNxM5X" TargetMode="External"/><Relationship Id="rId5" Type="http://schemas.openxmlformats.org/officeDocument/2006/relationships/hyperlink" Target="https://globalscholars.yale.edu/how-to-apply" TargetMode="External"/><Relationship Id="rId4" Type="http://schemas.openxmlformats.org/officeDocument/2006/relationships/hyperlink" Target="http://summer.harvard.ed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hyperlink" Target="mailto:liam@equaleducation.org.uk" TargetMode="External"/><Relationship Id="rId5" Type="http://schemas.openxmlformats.org/officeDocument/2006/relationships/hyperlink" Target="https://equaleducation.typeform.com/to/FNxM5X" TargetMode="External"/><Relationship Id="rId4" Type="http://schemas.openxmlformats.org/officeDocument/2006/relationships/hyperlink" Target="http://summer.harvard.edu"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hyperlink" Target="https://equaleducation.typeform.com/to/FNxM5X"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slide" Target="slide33.xml"/><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hyperlink" Target="https://equaleducation.typeform.com/to/FNxM5X" TargetMode="External"/><Relationship Id="rId5" Type="http://schemas.openxmlformats.org/officeDocument/2006/relationships/hyperlink" Target="mailto:liam@equaleducation.org.uk" TargetMode="External"/><Relationship Id="rId4" Type="http://schemas.openxmlformats.org/officeDocument/2006/relationships/hyperlink" Target="https://globalscholars.yale.edu/applying/eligibility-requirement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globalscholars.yale.edu/our-program/sgc" TargetMode="External"/><Relationship Id="rId7" Type="http://schemas.openxmlformats.org/officeDocument/2006/relationships/hyperlink" Target="https://summer.uchicago.edu/apply" TargetMode="External"/><Relationship Id="rId2" Type="http://schemas.openxmlformats.org/officeDocument/2006/relationships/hyperlink" Target="https://summer.uchicago.edu/programs/immersion" TargetMode="External"/><Relationship Id="rId1" Type="http://schemas.openxmlformats.org/officeDocument/2006/relationships/slideLayout" Target="../slideLayouts/slideLayout5.xml"/><Relationship Id="rId6" Type="http://schemas.openxmlformats.org/officeDocument/2006/relationships/hyperlink" Target="https://www.youtube.com/user/UChicago" TargetMode="External"/><Relationship Id="rId5" Type="http://schemas.openxmlformats.org/officeDocument/2006/relationships/hyperlink" Target="http://summer.chicago.edu/" TargetMode="External"/><Relationship Id="rId10" Type="http://schemas.openxmlformats.org/officeDocument/2006/relationships/image" Target="../media/image4.png"/><Relationship Id="rId4" Type="http://schemas.openxmlformats.org/officeDocument/2006/relationships/hyperlink" Target="https://summer.uchicago.edu/programs/pathways" TargetMode="External"/><Relationship Id="rId9" Type="http://schemas.openxmlformats.org/officeDocument/2006/relationships/image" Target="../media/image14.png"/></Relationships>
</file>

<file path=ppt/slides/_rels/slide25.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4.png"/><Relationship Id="rId7" Type="http://schemas.openxmlformats.org/officeDocument/2006/relationships/hyperlink" Target="https://equaleducation.typeform.com/to/FNxM5X" TargetMode="Externa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hyperlink" Target="http://summer.chicago.edu/" TargetMode="External"/><Relationship Id="rId5" Type="http://schemas.openxmlformats.org/officeDocument/2006/relationships/image" Target="../media/image26.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hyperlink" Target="https://summer.uchicago.edu/apply" TargetMode="External"/><Relationship Id="rId4" Type="http://schemas.openxmlformats.org/officeDocument/2006/relationships/hyperlink" Target="https://equaleducation.typeform.com/to/FNxM5X"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hyperlink" Target="https://equaleducation.typeform.com/to/FNxM5X"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slide" Target="slide33.xml"/><Relationship Id="rId5" Type="http://schemas.openxmlformats.org/officeDocument/2006/relationships/hyperlink" Target="https://equaleducation.typeform.com/to/FNxM5X" TargetMode="External"/><Relationship Id="rId4" Type="http://schemas.openxmlformats.org/officeDocument/2006/relationships/hyperlink" Target="http://summer.chicago.edu/"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equaleducation.clickmeeting.com/130120201900" TargetMode="External"/><Relationship Id="rId7" Type="http://schemas.openxmlformats.org/officeDocument/2006/relationships/image" Target="../media/image13.png"/><Relationship Id="rId2" Type="http://schemas.openxmlformats.org/officeDocument/2006/relationships/hyperlink" Target="https://equaleducation.clickmeeting.com/030120201500" TargetMode="Externa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hyperlink" Target="https://equaleducation.clickmeeting.com/230120201900" TargetMode="External"/><Relationship Id="rId4" Type="http://schemas.openxmlformats.org/officeDocument/2006/relationships/hyperlink" Target="https://equaleducation.clickmeeting.com/16012020190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ummer.harvard.edu" TargetMode="External"/><Relationship Id="rId7" Type="http://schemas.openxmlformats.org/officeDocument/2006/relationships/hyperlink" Target="mailto:liam.rahman@aya.yale.edu" TargetMode="External"/><Relationship Id="rId2" Type="http://schemas.openxmlformats.org/officeDocument/2006/relationships/hyperlink" Target="http://globalscholars.yale.edu" TargetMode="External"/><Relationship Id="rId1" Type="http://schemas.openxmlformats.org/officeDocument/2006/relationships/slideLayout" Target="../slideLayouts/slideLayout6.xml"/><Relationship Id="rId6" Type="http://schemas.openxmlformats.org/officeDocument/2006/relationships/hyperlink" Target="mailto:liam@equaleducation.org.uk" TargetMode="External"/><Relationship Id="rId5" Type="http://schemas.openxmlformats.org/officeDocument/2006/relationships/hyperlink" Target="https://equaleducation.typeform.com/to/E6GLkt" TargetMode="External"/><Relationship Id="rId10" Type="http://schemas.openxmlformats.org/officeDocument/2006/relationships/image" Target="../media/image4.png"/><Relationship Id="rId4" Type="http://schemas.openxmlformats.org/officeDocument/2006/relationships/hyperlink" Target="https://summer.uchicago.edu/" TargetMode="External"/><Relationship Id="rId9"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ape 45"/>
          <p:cNvSpPr>
            <a:spLocks noGrp="1"/>
          </p:cNvSpPr>
          <p:nvPr>
            <p:ph type="title"/>
          </p:nvPr>
        </p:nvSpPr>
        <p:spPr>
          <a:xfrm>
            <a:off x="2554514" y="7785100"/>
            <a:ext cx="4646386" cy="1709522"/>
          </a:xfrm>
          <a:prstGeom prst="rect">
            <a:avLst/>
          </a:prstGeom>
        </p:spPr>
        <p:txBody>
          <a:bodyPr/>
          <a:lstStyle>
            <a:lvl1pPr defTabSz="484886">
              <a:defRPr sz="3486"/>
            </a:lvl1pPr>
          </a:lstStyle>
          <a:p>
            <a:pPr lvl="0">
              <a:defRPr sz="1800"/>
            </a:pPr>
            <a:r>
              <a:rPr lang="en-GB" sz="3486" dirty="0" err="1"/>
              <a:t>Seren’s</a:t>
            </a:r>
            <a:r>
              <a:rPr lang="en-GB" sz="3486" dirty="0"/>
              <a:t> I</a:t>
            </a:r>
            <a:r>
              <a:rPr sz="3486" dirty="0"/>
              <a:t>nternational Opportunities in 2020</a:t>
            </a:r>
          </a:p>
        </p:txBody>
      </p:sp>
      <p:sp>
        <p:nvSpPr>
          <p:cNvPr id="46" name="Shape 46"/>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a:t>
            </a:fld>
            <a:endParaRPr sz="1400"/>
          </a:p>
        </p:txBody>
      </p:sp>
      <p:pic>
        <p:nvPicPr>
          <p:cNvPr id="47" name="pasted-image.png"/>
          <p:cNvPicPr/>
          <p:nvPr/>
        </p:nvPicPr>
        <p:blipFill>
          <a:blip r:embed="rId2"/>
          <a:stretch>
            <a:fillRect/>
          </a:stretch>
        </p:blipFill>
        <p:spPr>
          <a:xfrm>
            <a:off x="-113505" y="-1071480"/>
            <a:ext cx="13231810" cy="8828621"/>
          </a:xfrm>
          <a:prstGeom prst="rect">
            <a:avLst/>
          </a:prstGeom>
          <a:ln w="12700">
            <a:miter lim="400000"/>
          </a:ln>
        </p:spPr>
      </p:pic>
      <p:pic>
        <p:nvPicPr>
          <p:cNvPr id="48" name="pasted-image.pdf"/>
          <p:cNvPicPr/>
          <p:nvPr/>
        </p:nvPicPr>
        <p:blipFill>
          <a:blip r:embed="rId3"/>
          <a:stretch>
            <a:fillRect/>
          </a:stretch>
        </p:blipFill>
        <p:spPr>
          <a:xfrm>
            <a:off x="9976555" y="8254282"/>
            <a:ext cx="2425078" cy="865163"/>
          </a:xfrm>
          <a:prstGeom prst="rect">
            <a:avLst/>
          </a:prstGeom>
          <a:ln w="12700">
            <a:miter lim="400000"/>
          </a:ln>
        </p:spPr>
      </p:pic>
      <p:pic>
        <p:nvPicPr>
          <p:cNvPr id="49" name="pasted-image.pdf"/>
          <p:cNvPicPr/>
          <p:nvPr/>
        </p:nvPicPr>
        <p:blipFill>
          <a:blip r:embed="rId4"/>
          <a:stretch>
            <a:fillRect/>
          </a:stretch>
        </p:blipFill>
        <p:spPr>
          <a:xfrm>
            <a:off x="8061325" y="7975600"/>
            <a:ext cx="1404055" cy="1422528"/>
          </a:xfrm>
          <a:prstGeom prst="rect">
            <a:avLst/>
          </a:prstGeom>
          <a:ln w="12700">
            <a:miter lim="400000"/>
          </a:ln>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127" y="8120818"/>
            <a:ext cx="1191673" cy="1132089"/>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title"/>
          </p:nvPr>
        </p:nvSpPr>
        <p:spPr>
          <a:prstGeom prst="rect">
            <a:avLst/>
          </a:prstGeom>
        </p:spPr>
        <p:txBody>
          <a:bodyPr/>
          <a:lstStyle>
            <a:lvl1pPr>
              <a:defRPr b="1">
                <a:latin typeface="Helvetica Neue"/>
                <a:ea typeface="Helvetica Neue"/>
                <a:cs typeface="Helvetica Neue"/>
                <a:sym typeface="Helvetica Neue"/>
              </a:defRPr>
            </a:lvl1pPr>
          </a:lstStyle>
          <a:p>
            <a:pPr lvl="0">
              <a:defRPr sz="1800" b="0"/>
            </a:pPr>
            <a:r>
              <a:rPr sz="4200" b="1"/>
              <a:t>An overview</a:t>
            </a:r>
          </a:p>
        </p:txBody>
      </p:sp>
      <p:sp>
        <p:nvSpPr>
          <p:cNvPr id="52" name="Shape 52"/>
          <p:cNvSpPr>
            <a:spLocks noGrp="1"/>
          </p:cNvSpPr>
          <p:nvPr>
            <p:ph type="body" idx="1"/>
          </p:nvPr>
        </p:nvSpPr>
        <p:spPr>
          <a:xfrm>
            <a:off x="571499" y="2228850"/>
            <a:ext cx="11861802" cy="5110688"/>
          </a:xfrm>
          <a:prstGeom prst="rect">
            <a:avLst/>
          </a:prstGeom>
        </p:spPr>
        <p:txBody>
          <a:bodyPr>
            <a:normAutofit fontScale="92500" lnSpcReduction="20000"/>
          </a:bodyPr>
          <a:lstStyle/>
          <a:p>
            <a:pPr marL="323595" lvl="0" indent="-323595" defTabSz="572516">
              <a:spcBef>
                <a:spcPts val="2900"/>
              </a:spcBef>
              <a:defRPr sz="1800">
                <a:solidFill>
                  <a:srgbClr val="000000"/>
                </a:solidFill>
              </a:defRPr>
            </a:pPr>
            <a:r>
              <a:rPr sz="2548" dirty="0">
                <a:hlinkClick r:id="rId2" action="ppaction://hlinksldjump"/>
              </a:rPr>
              <a:t>Seren International: the story so far</a:t>
            </a:r>
            <a:endParaRPr sz="2548" dirty="0"/>
          </a:p>
          <a:p>
            <a:pPr marL="323595" lvl="0" indent="-323595" defTabSz="572516">
              <a:spcBef>
                <a:spcPts val="2900"/>
              </a:spcBef>
              <a:defRPr sz="1800">
                <a:solidFill>
                  <a:srgbClr val="000000"/>
                </a:solidFill>
              </a:defRPr>
            </a:pPr>
            <a:r>
              <a:rPr sz="2548" dirty="0">
                <a:hlinkClick r:id="rId3" action="ppaction://hlinksldjump"/>
              </a:rPr>
              <a:t>Alumni feedback: transformational experiences</a:t>
            </a:r>
            <a:endParaRPr sz="2548" i="1" dirty="0"/>
          </a:p>
          <a:p>
            <a:pPr marL="323595" lvl="0" indent="-323595" defTabSz="572516">
              <a:spcBef>
                <a:spcPts val="2900"/>
              </a:spcBef>
              <a:defRPr sz="1800">
                <a:solidFill>
                  <a:srgbClr val="000000"/>
                </a:solidFill>
              </a:defRPr>
            </a:pPr>
            <a:r>
              <a:rPr sz="2548" dirty="0">
                <a:hlinkClick r:id="rId4" action="ppaction://hlinksldjump"/>
              </a:rPr>
              <a:t>International opportunities &amp; support in 2020</a:t>
            </a:r>
            <a:endParaRPr sz="2548" dirty="0"/>
          </a:p>
          <a:p>
            <a:pPr marL="323595" lvl="0" indent="-323595" defTabSz="572516">
              <a:spcBef>
                <a:spcPts val="2900"/>
              </a:spcBef>
              <a:defRPr sz="1800">
                <a:solidFill>
                  <a:srgbClr val="000000"/>
                </a:solidFill>
              </a:defRPr>
            </a:pPr>
            <a:r>
              <a:rPr sz="2548" dirty="0">
                <a:hlinkClick r:id="rId5" action="ppaction://hlinksldjump"/>
              </a:rPr>
              <a:t>Seren-Yale Young Global Scholars (YYGS) Partnership in 2020</a:t>
            </a:r>
            <a:endParaRPr sz="2548" dirty="0"/>
          </a:p>
          <a:p>
            <a:pPr marL="323595" lvl="0" indent="-323595" defTabSz="572516">
              <a:spcBef>
                <a:spcPts val="2900"/>
              </a:spcBef>
              <a:defRPr sz="1800">
                <a:solidFill>
                  <a:srgbClr val="000000"/>
                </a:solidFill>
              </a:defRPr>
            </a:pPr>
            <a:r>
              <a:rPr sz="2548" dirty="0">
                <a:hlinkClick r:id="rId6" action="ppaction://hlinksldjump"/>
              </a:rPr>
              <a:t>Seren-Harvard Summer School Scholarship in 2020</a:t>
            </a:r>
            <a:endParaRPr lang="en-GB" sz="2548" dirty="0"/>
          </a:p>
          <a:p>
            <a:pPr marL="323595" lvl="0" indent="-323595" defTabSz="572516">
              <a:spcBef>
                <a:spcPts val="2900"/>
              </a:spcBef>
              <a:defRPr sz="1800">
                <a:solidFill>
                  <a:srgbClr val="000000"/>
                </a:solidFill>
              </a:defRPr>
            </a:pPr>
            <a:r>
              <a:rPr lang="en-GB" sz="2548" dirty="0">
                <a:hlinkClick r:id="rId7" action="ppaction://hlinksldjump"/>
              </a:rPr>
              <a:t>Seren-University of Chicago Summer Session Partnership in 2020</a:t>
            </a:r>
            <a:endParaRPr sz="2548" dirty="0"/>
          </a:p>
          <a:p>
            <a:pPr marL="323595" lvl="0" indent="-323595" defTabSz="572516">
              <a:spcBef>
                <a:spcPts val="2900"/>
              </a:spcBef>
              <a:defRPr sz="1800">
                <a:solidFill>
                  <a:srgbClr val="000000"/>
                </a:solidFill>
              </a:defRPr>
            </a:pPr>
            <a:r>
              <a:rPr sz="2548" dirty="0">
                <a:hlinkClick r:id="rId8" action="ppaction://hlinksldjump"/>
              </a:rPr>
              <a:t>Finding out more: Webinars &amp; Live Q&amp;As</a:t>
            </a:r>
            <a:endParaRPr sz="2548" dirty="0"/>
          </a:p>
          <a:p>
            <a:pPr marL="323595" lvl="0" indent="-323595" defTabSz="572516">
              <a:spcBef>
                <a:spcPts val="2900"/>
              </a:spcBef>
              <a:defRPr sz="1800">
                <a:solidFill>
                  <a:srgbClr val="000000"/>
                </a:solidFill>
              </a:defRPr>
            </a:pPr>
            <a:r>
              <a:rPr sz="2548" dirty="0">
                <a:hlinkClick r:id="rId9" action="ppaction://hlinksldjump"/>
              </a:rPr>
              <a:t>Further questions &amp; support</a:t>
            </a:r>
          </a:p>
        </p:txBody>
      </p:sp>
      <p:pic>
        <p:nvPicPr>
          <p:cNvPr id="53" name="pasted-image.pdf"/>
          <p:cNvPicPr/>
          <p:nvPr/>
        </p:nvPicPr>
        <p:blipFill>
          <a:blip r:embed="rId10"/>
          <a:stretch>
            <a:fillRect/>
          </a:stretch>
        </p:blipFill>
        <p:spPr>
          <a:xfrm>
            <a:off x="5327650" y="8075855"/>
            <a:ext cx="2349500" cy="838201"/>
          </a:xfrm>
          <a:prstGeom prst="rect">
            <a:avLst/>
          </a:prstGeom>
          <a:ln w="12700">
            <a:miter lim="400000"/>
          </a:ln>
        </p:spPr>
      </p:pic>
      <p:pic>
        <p:nvPicPr>
          <p:cNvPr id="54" name="pasted-image.pdf"/>
          <p:cNvPicPr/>
          <p:nvPr/>
        </p:nvPicPr>
        <p:blipFill>
          <a:blip r:embed="rId11"/>
          <a:stretch>
            <a:fillRect/>
          </a:stretch>
        </p:blipFill>
        <p:spPr>
          <a:xfrm>
            <a:off x="3212780" y="7783690"/>
            <a:ext cx="1404054" cy="1422529"/>
          </a:xfrm>
          <a:prstGeom prst="rect">
            <a:avLst/>
          </a:prstGeom>
          <a:ln w="12700">
            <a:miter lim="400000"/>
          </a:ln>
        </p:spPr>
      </p:pic>
      <p:pic>
        <p:nvPicPr>
          <p:cNvPr id="55" name="unnamed.jpg"/>
          <p:cNvPicPr/>
          <p:nvPr/>
        </p:nvPicPr>
        <p:blipFill>
          <a:blip r:embed="rId12"/>
          <a:stretch>
            <a:fillRect/>
          </a:stretch>
        </p:blipFill>
        <p:spPr>
          <a:xfrm>
            <a:off x="10502836" y="7532865"/>
            <a:ext cx="1559315" cy="1559315"/>
          </a:xfrm>
          <a:prstGeom prst="rect">
            <a:avLst/>
          </a:prstGeom>
          <a:ln w="12700">
            <a:miter lim="400000"/>
          </a:ln>
        </p:spPr>
      </p:pic>
      <p:pic>
        <p:nvPicPr>
          <p:cNvPr id="56" name="2000px-Yale_University_Shield_1.svg.png"/>
          <p:cNvPicPr/>
          <p:nvPr/>
        </p:nvPicPr>
        <p:blipFill>
          <a:blip r:embed="rId13"/>
          <a:stretch>
            <a:fillRect/>
          </a:stretch>
        </p:blipFill>
        <p:spPr>
          <a:xfrm>
            <a:off x="8387966" y="7783690"/>
            <a:ext cx="1404054" cy="1474257"/>
          </a:xfrm>
          <a:prstGeom prst="rect">
            <a:avLst/>
          </a:prstGeom>
          <a:ln w="12700">
            <a:miter lim="400000"/>
          </a:ln>
        </p:spPr>
      </p:pic>
      <p:pic>
        <p:nvPicPr>
          <p:cNvPr id="57" name="llywodraeth-cymru-welsh-government-logo.png"/>
          <p:cNvPicPr/>
          <p:nvPr/>
        </p:nvPicPr>
        <p:blipFill>
          <a:blip r:embed="rId14"/>
          <a:stretch>
            <a:fillRect/>
          </a:stretch>
        </p:blipFill>
        <p:spPr>
          <a:xfrm>
            <a:off x="1001702" y="7783690"/>
            <a:ext cx="1500262" cy="1422529"/>
          </a:xfrm>
          <a:prstGeom prst="rect">
            <a:avLst/>
          </a:prstGeom>
          <a:ln w="12700">
            <a:miter lim="400000"/>
          </a:ln>
        </p:spPr>
      </p:pic>
      <p:sp>
        <p:nvSpPr>
          <p:cNvPr id="58" name="Shape 58"/>
          <p:cNvSpPr>
            <a:spLocks noGrp="1"/>
          </p:cNvSpPr>
          <p:nvPr>
            <p:ph type="sldNum" sz="quarter" idx="2"/>
          </p:nvPr>
        </p:nvSpPr>
        <p:spPr>
          <a:xfrm>
            <a:off x="12356370"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a:t>
            </a:fld>
            <a:endParaRPr sz="1400"/>
          </a:p>
        </p:txBody>
      </p:sp>
      <p:sp>
        <p:nvSpPr>
          <p:cNvPr id="59" name="Shape 59"/>
          <p:cNvSpPr/>
          <p:nvPr/>
        </p:nvSpPr>
        <p:spPr>
          <a:xfrm>
            <a:off x="10498327" y="136872"/>
            <a:ext cx="2349501" cy="391261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defTabSz="449833">
              <a:defRPr sz="1800"/>
            </a:pPr>
            <a:r>
              <a:rPr sz="1386" b="1" dirty="0">
                <a:latin typeface="Helvetica Neue"/>
                <a:ea typeface="Helvetica Neue"/>
                <a:cs typeface="Helvetica Neue"/>
                <a:sym typeface="Helvetica Neue"/>
              </a:rPr>
              <a:t>Note: </a:t>
            </a:r>
            <a:r>
              <a:rPr sz="1386" dirty="0"/>
              <a:t>Please review all aspects of this document and the individual programme websites prior to submitting an application to the Yale Young Global Scholars Program or the Harvard Summer School in 2020.</a:t>
            </a:r>
            <a:endParaRPr lang="en-GB" sz="1386" dirty="0"/>
          </a:p>
          <a:p>
            <a:pPr lvl="0" algn="just" defTabSz="449833">
              <a:defRPr sz="1800"/>
            </a:pPr>
            <a:endParaRPr lang="en-GB" sz="1386" dirty="0"/>
          </a:p>
          <a:p>
            <a:pPr lvl="0" algn="just" defTabSz="449833">
              <a:defRPr sz="1800"/>
            </a:pPr>
            <a:r>
              <a:rPr lang="en-GB" sz="1386" b="1" dirty="0"/>
              <a:t>Please note that the </a:t>
            </a:r>
            <a:r>
              <a:rPr lang="en-GB" sz="1386" b="1"/>
              <a:t>hyperlinks included within </a:t>
            </a:r>
            <a:r>
              <a:rPr lang="en-GB" sz="1386" b="1" dirty="0"/>
              <a:t>this presentation will only work if this document is accessed in PowerPoint and in ‘Play’ mode.</a:t>
            </a:r>
            <a:endParaRPr sz="1386" b="1"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p:cNvSpPr>
          <p:nvPr>
            <p:ph type="title"/>
          </p:nvPr>
        </p:nvSpPr>
        <p:spPr>
          <a:prstGeom prst="rect">
            <a:avLst/>
          </a:prstGeom>
        </p:spPr>
        <p:txBody>
          <a:bodyPr/>
          <a:lstStyle/>
          <a:p>
            <a:pPr lvl="0">
              <a:defRPr sz="1800"/>
            </a:pPr>
            <a:r>
              <a:rPr sz="4200" b="1">
                <a:latin typeface="Helvetica Neue"/>
                <a:ea typeface="Helvetica Neue"/>
                <a:cs typeface="Helvetica Neue"/>
                <a:sym typeface="Helvetica Neue"/>
              </a:rPr>
              <a:t>Seren International: </a:t>
            </a:r>
            <a:r>
              <a:rPr sz="4200" b="1" i="1">
                <a:latin typeface="Helvetica Neue"/>
                <a:ea typeface="Helvetica Neue"/>
                <a:cs typeface="Helvetica Neue"/>
                <a:sym typeface="Helvetica Neue"/>
              </a:rPr>
              <a:t>the story so far</a:t>
            </a:r>
          </a:p>
        </p:txBody>
      </p:sp>
      <p:sp>
        <p:nvSpPr>
          <p:cNvPr id="62" name="Shape 62"/>
          <p:cNvSpPr>
            <a:spLocks noGrp="1"/>
          </p:cNvSpPr>
          <p:nvPr>
            <p:ph type="body" idx="1"/>
          </p:nvPr>
        </p:nvSpPr>
        <p:spPr>
          <a:xfrm>
            <a:off x="571500" y="2222500"/>
            <a:ext cx="11861800" cy="5313670"/>
          </a:xfrm>
          <a:prstGeom prst="rect">
            <a:avLst/>
          </a:prstGeom>
        </p:spPr>
        <p:txBody>
          <a:bodyPr/>
          <a:lstStyle/>
          <a:p>
            <a:pPr marL="0" lvl="0" indent="0">
              <a:spcBef>
                <a:spcPts val="0"/>
              </a:spcBef>
              <a:buSzTx/>
              <a:buFontTx/>
              <a:buNone/>
              <a:defRPr sz="1800">
                <a:solidFill>
                  <a:srgbClr val="000000"/>
                </a:solidFill>
              </a:defRPr>
            </a:pPr>
            <a:r>
              <a:rPr sz="2200" b="1">
                <a:latin typeface="Helvetica Neue"/>
                <a:ea typeface="Helvetica Neue"/>
                <a:cs typeface="Helvetica Neue"/>
                <a:sym typeface="Helvetica Neue"/>
              </a:rPr>
              <a:t>2018</a:t>
            </a:r>
            <a:r>
              <a:rPr sz="2200"/>
              <a:t>: Seren established its first international offering, partnering with the Yale Young Global Scholars Program at Yale University to support 16 Seren pupils to attend the two week academic programme attended by students from over 100 different countries.</a:t>
            </a:r>
          </a:p>
          <a:p>
            <a:pPr marL="0" lvl="0" indent="0">
              <a:spcBef>
                <a:spcPts val="0"/>
              </a:spcBef>
              <a:buSzTx/>
              <a:buFontTx/>
              <a:buNone/>
              <a:defRPr sz="1800">
                <a:solidFill>
                  <a:srgbClr val="000000"/>
                </a:solidFill>
              </a:defRPr>
            </a:pPr>
            <a:endParaRPr sz="2200"/>
          </a:p>
          <a:p>
            <a:pPr marL="0" lvl="0" indent="0">
              <a:spcBef>
                <a:spcPts val="0"/>
              </a:spcBef>
              <a:buSzTx/>
              <a:buFontTx/>
              <a:buNone/>
              <a:defRPr sz="1800">
                <a:solidFill>
                  <a:srgbClr val="000000"/>
                </a:solidFill>
              </a:defRPr>
            </a:pPr>
            <a:r>
              <a:rPr sz="2200" b="1">
                <a:latin typeface="Helvetica Neue"/>
                <a:ea typeface="Helvetica Neue"/>
                <a:cs typeface="Helvetica Neue"/>
                <a:sym typeface="Helvetica Neue"/>
              </a:rPr>
              <a:t>2019:</a:t>
            </a:r>
            <a:r>
              <a:rPr sz="2200"/>
              <a:t> Seren expanded its international reach, more than trebling the number of Seren students attending international summer programmes, supported by the Welsh Government, our university partners and sponsorship from a range of organisations.</a:t>
            </a:r>
          </a:p>
          <a:p>
            <a:pPr marL="0" lvl="0" indent="0">
              <a:spcBef>
                <a:spcPts val="0"/>
              </a:spcBef>
              <a:buSzTx/>
              <a:buFontTx/>
              <a:buNone/>
              <a:defRPr sz="1800">
                <a:solidFill>
                  <a:srgbClr val="000000"/>
                </a:solidFill>
              </a:defRPr>
            </a:pPr>
            <a:endParaRPr sz="2200"/>
          </a:p>
          <a:p>
            <a:pPr marL="317500" lvl="0" indent="-317500">
              <a:spcBef>
                <a:spcPts val="0"/>
              </a:spcBef>
              <a:defRPr sz="1800">
                <a:solidFill>
                  <a:srgbClr val="000000"/>
                </a:solidFill>
              </a:defRPr>
            </a:pPr>
            <a:r>
              <a:rPr sz="2200"/>
              <a:t>28 Seren students attended the Yale Young Global Scholars Program at Yale University</a:t>
            </a:r>
          </a:p>
          <a:p>
            <a:pPr marL="317500" lvl="0" indent="-317500">
              <a:spcBef>
                <a:spcPts val="0"/>
              </a:spcBef>
              <a:defRPr sz="1800">
                <a:solidFill>
                  <a:srgbClr val="000000"/>
                </a:solidFill>
              </a:defRPr>
            </a:pPr>
            <a:r>
              <a:rPr sz="2200"/>
              <a:t>2 Seren students attended the YYGS Program at the Yale Center in Beijing</a:t>
            </a:r>
          </a:p>
          <a:p>
            <a:pPr marL="317500" lvl="0" indent="-317500">
              <a:spcBef>
                <a:spcPts val="0"/>
              </a:spcBef>
              <a:defRPr sz="1800">
                <a:solidFill>
                  <a:srgbClr val="000000"/>
                </a:solidFill>
              </a:defRPr>
            </a:pPr>
            <a:r>
              <a:rPr sz="2200"/>
              <a:t>23 Seren students attended the Harvard Summer School Pre-College Program</a:t>
            </a:r>
          </a:p>
          <a:p>
            <a:pPr marL="317500" lvl="0" indent="-317500">
              <a:spcBef>
                <a:spcPts val="0"/>
              </a:spcBef>
              <a:defRPr sz="1800">
                <a:solidFill>
                  <a:srgbClr val="000000"/>
                </a:solidFill>
              </a:defRPr>
            </a:pPr>
            <a:endParaRPr sz="2200"/>
          </a:p>
          <a:p>
            <a:pPr marL="0" lvl="0" indent="0" algn="just" defTabSz="457200">
              <a:spcBef>
                <a:spcPts val="0"/>
              </a:spcBef>
              <a:buSzTx/>
              <a:buFontTx/>
              <a:buNone/>
              <a:defRPr sz="1800">
                <a:solidFill>
                  <a:srgbClr val="000000"/>
                </a:solidFill>
              </a:defRPr>
            </a:pPr>
            <a:r>
              <a:rPr sz="2200" b="1">
                <a:latin typeface="Times New Roman"/>
                <a:ea typeface="Times New Roman"/>
                <a:cs typeface="Times New Roman"/>
                <a:sym typeface="Times New Roman"/>
              </a:rPr>
              <a:t>“I want every pupil in every school in every part of Wales to know that if you work hard then no academic opportunity is off-limits. I think this is a perfect example of what is possible!” </a:t>
            </a:r>
          </a:p>
          <a:p>
            <a:pPr marL="0" lvl="0" indent="0" defTabSz="457200">
              <a:spcBef>
                <a:spcPts val="0"/>
              </a:spcBef>
              <a:buSzTx/>
              <a:buFontTx/>
              <a:buNone/>
              <a:defRPr sz="1800">
                <a:solidFill>
                  <a:srgbClr val="000000"/>
                </a:solidFill>
              </a:defRPr>
            </a:pPr>
            <a:r>
              <a:rPr sz="2200">
                <a:latin typeface="Times New Roman"/>
                <a:ea typeface="Times New Roman"/>
                <a:cs typeface="Times New Roman"/>
                <a:sym typeface="Times New Roman"/>
              </a:rPr>
              <a:t>— Kirsty Williams AM, Minister for Education, Welsh Government</a:t>
            </a:r>
          </a:p>
        </p:txBody>
      </p:sp>
      <p:sp>
        <p:nvSpPr>
          <p:cNvPr id="63" name="Shape 63"/>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3</a:t>
            </a:fld>
            <a:endParaRPr sz="1400"/>
          </a:p>
        </p:txBody>
      </p:sp>
      <p:pic>
        <p:nvPicPr>
          <p:cNvPr id="64" name="pasted-image.pdf"/>
          <p:cNvPicPr/>
          <p:nvPr/>
        </p:nvPicPr>
        <p:blipFill>
          <a:blip r:embed="rId2"/>
          <a:stretch>
            <a:fillRect/>
          </a:stretch>
        </p:blipFill>
        <p:spPr>
          <a:xfrm>
            <a:off x="5327650" y="8075855"/>
            <a:ext cx="2349500" cy="838201"/>
          </a:xfrm>
          <a:prstGeom prst="rect">
            <a:avLst/>
          </a:prstGeom>
          <a:ln w="12700">
            <a:miter lim="400000"/>
          </a:ln>
        </p:spPr>
      </p:pic>
      <p:pic>
        <p:nvPicPr>
          <p:cNvPr id="65" name="pasted-image.pdf"/>
          <p:cNvPicPr/>
          <p:nvPr/>
        </p:nvPicPr>
        <p:blipFill>
          <a:blip r:embed="rId3"/>
          <a:stretch>
            <a:fillRect/>
          </a:stretch>
        </p:blipFill>
        <p:spPr>
          <a:xfrm>
            <a:off x="3212780" y="7783690"/>
            <a:ext cx="1404054" cy="1422529"/>
          </a:xfrm>
          <a:prstGeom prst="rect">
            <a:avLst/>
          </a:prstGeom>
          <a:ln w="12700">
            <a:miter lim="400000"/>
          </a:ln>
        </p:spPr>
      </p:pic>
      <p:pic>
        <p:nvPicPr>
          <p:cNvPr id="66" name="unnamed.jpg"/>
          <p:cNvPicPr/>
          <p:nvPr/>
        </p:nvPicPr>
        <p:blipFill>
          <a:blip r:embed="rId4"/>
          <a:stretch>
            <a:fillRect/>
          </a:stretch>
        </p:blipFill>
        <p:spPr>
          <a:xfrm>
            <a:off x="10502836" y="7532865"/>
            <a:ext cx="1559315" cy="1559315"/>
          </a:xfrm>
          <a:prstGeom prst="rect">
            <a:avLst/>
          </a:prstGeom>
          <a:ln w="12700">
            <a:miter lim="400000"/>
          </a:ln>
        </p:spPr>
      </p:pic>
      <p:pic>
        <p:nvPicPr>
          <p:cNvPr id="67" name="2000px-Yale_University_Shield_1.svg.png"/>
          <p:cNvPicPr/>
          <p:nvPr/>
        </p:nvPicPr>
        <p:blipFill>
          <a:blip r:embed="rId5"/>
          <a:stretch>
            <a:fillRect/>
          </a:stretch>
        </p:blipFill>
        <p:spPr>
          <a:xfrm>
            <a:off x="8387966" y="7783690"/>
            <a:ext cx="1404054" cy="1474257"/>
          </a:xfrm>
          <a:prstGeom prst="rect">
            <a:avLst/>
          </a:prstGeom>
          <a:ln w="12700">
            <a:miter lim="400000"/>
          </a:ln>
        </p:spPr>
      </p:pic>
      <p:pic>
        <p:nvPicPr>
          <p:cNvPr id="68" name="llywodraeth-cymru-welsh-government-logo.png"/>
          <p:cNvPicPr/>
          <p:nvPr/>
        </p:nvPicPr>
        <p:blipFill>
          <a:blip r:embed="rId6"/>
          <a:stretch>
            <a:fillRect/>
          </a:stretch>
        </p:blipFill>
        <p:spPr>
          <a:xfrm>
            <a:off x="1001702" y="7783690"/>
            <a:ext cx="1500262" cy="1422529"/>
          </a:xfrm>
          <a:prstGeom prst="rect">
            <a:avLst/>
          </a:prstGeom>
          <a:ln w="12700">
            <a:miter lim="400000"/>
          </a:ln>
        </p:spPr>
      </p:pic>
      <p:sp>
        <p:nvSpPr>
          <p:cNvPr id="69" name="Shape 69"/>
          <p:cNvSpPr/>
          <p:nvPr/>
        </p:nvSpPr>
        <p:spPr>
          <a:xfrm>
            <a:off x="12356370" y="9194800"/>
            <a:ext cx="213158" cy="29982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defRPr sz="1400">
                <a:latin typeface="Helvetica Neue"/>
                <a:ea typeface="Helvetica Neue"/>
                <a:cs typeface="Helvetica Neue"/>
                <a:sym typeface="Helvetica Neue"/>
              </a:defRPr>
            </a:lvl1pPr>
          </a:lstStyle>
          <a:p>
            <a:pPr lvl="0">
              <a:defRPr sz="1800"/>
            </a:pPr>
            <a:r>
              <a:rPr sz="1400"/>
              <a: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lvl1pPr>
              <a:defRPr b="1">
                <a:latin typeface="Helvetica Neue"/>
                <a:ea typeface="Helvetica Neue"/>
                <a:cs typeface="Helvetica Neue"/>
                <a:sym typeface="Helvetica Neue"/>
              </a:defRPr>
            </a:lvl1pPr>
          </a:lstStyle>
          <a:p>
            <a:pPr lvl="0">
              <a:defRPr sz="1800" b="0"/>
            </a:pPr>
            <a:r>
              <a:rPr sz="4200" b="1"/>
              <a:t>Transformational experiences &amp; impact</a:t>
            </a:r>
          </a:p>
        </p:txBody>
      </p:sp>
      <p:sp>
        <p:nvSpPr>
          <p:cNvPr id="72" name="Shape 72"/>
          <p:cNvSpPr>
            <a:spLocks noGrp="1"/>
          </p:cNvSpPr>
          <p:nvPr>
            <p:ph type="body" idx="1"/>
          </p:nvPr>
        </p:nvSpPr>
        <p:spPr>
          <a:xfrm>
            <a:off x="571500" y="2222500"/>
            <a:ext cx="4691662" cy="4556104"/>
          </a:xfrm>
          <a:prstGeom prst="rect">
            <a:avLst/>
          </a:prstGeom>
        </p:spPr>
        <p:txBody>
          <a:bodyPr/>
          <a:lstStyle/>
          <a:p>
            <a:pPr marL="0" lvl="0" indent="0" algn="just" defTabSz="443484">
              <a:spcBef>
                <a:spcPts val="0"/>
              </a:spcBef>
              <a:buSzTx/>
              <a:buFontTx/>
              <a:buNone/>
              <a:tabLst>
                <a:tab pos="342900" algn="l"/>
                <a:tab pos="685800" algn="l"/>
                <a:tab pos="1028700" algn="l"/>
                <a:tab pos="1371600" algn="l"/>
                <a:tab pos="1714500" algn="l"/>
                <a:tab pos="2057400" algn="l"/>
                <a:tab pos="2413000" algn="l"/>
                <a:tab pos="2755900" algn="l"/>
                <a:tab pos="3098800" algn="l"/>
                <a:tab pos="3441700" algn="l"/>
                <a:tab pos="3784600" algn="l"/>
                <a:tab pos="4127500" algn="l"/>
              </a:tabLst>
              <a:defRPr sz="1800">
                <a:solidFill>
                  <a:srgbClr val="000000"/>
                </a:solidFill>
              </a:defRPr>
            </a:pPr>
            <a:r>
              <a:rPr sz="1455" b="1">
                <a:solidFill>
                  <a:srgbClr val="0096FF"/>
                </a:solidFill>
                <a:latin typeface="Palatino"/>
                <a:ea typeface="Palatino"/>
                <a:cs typeface="Palatino"/>
                <a:sym typeface="Palatino"/>
              </a:rPr>
              <a:t>Ellie Rees, Swansea, St John’s College (USA)</a:t>
            </a:r>
          </a:p>
          <a:p>
            <a:pPr marL="0" lvl="0" indent="0" algn="just" defTabSz="443484">
              <a:spcBef>
                <a:spcPts val="0"/>
              </a:spcBef>
              <a:buSzTx/>
              <a:buFontTx/>
              <a:buNone/>
              <a:tabLst>
                <a:tab pos="342900" algn="l"/>
                <a:tab pos="685800" algn="l"/>
                <a:tab pos="1028700" algn="l"/>
                <a:tab pos="1371600" algn="l"/>
                <a:tab pos="1714500" algn="l"/>
                <a:tab pos="2057400" algn="l"/>
                <a:tab pos="2413000" algn="l"/>
                <a:tab pos="2755900" algn="l"/>
                <a:tab pos="3098800" algn="l"/>
                <a:tab pos="3441700" algn="l"/>
                <a:tab pos="3784600" algn="l"/>
                <a:tab pos="4127500" algn="l"/>
              </a:tabLst>
              <a:defRPr sz="1800">
                <a:solidFill>
                  <a:srgbClr val="000000"/>
                </a:solidFill>
              </a:defRPr>
            </a:pPr>
            <a:endParaRPr sz="1455" i="1">
              <a:solidFill>
                <a:srgbClr val="232323"/>
              </a:solidFill>
              <a:latin typeface="Palatino"/>
              <a:ea typeface="Palatino"/>
              <a:cs typeface="Palatino"/>
              <a:sym typeface="Palatino"/>
            </a:endParaRPr>
          </a:p>
          <a:p>
            <a:pPr marL="0" lvl="0" indent="0" algn="just" defTabSz="443484">
              <a:spcBef>
                <a:spcPts val="0"/>
              </a:spcBef>
              <a:buSzTx/>
              <a:buFontTx/>
              <a:buNone/>
              <a:tabLst>
                <a:tab pos="342900" algn="l"/>
                <a:tab pos="685800" algn="l"/>
                <a:tab pos="1028700" algn="l"/>
                <a:tab pos="1371600" algn="l"/>
                <a:tab pos="1714500" algn="l"/>
                <a:tab pos="2057400" algn="l"/>
                <a:tab pos="2413000" algn="l"/>
                <a:tab pos="2755900" algn="l"/>
                <a:tab pos="3098800" algn="l"/>
                <a:tab pos="3441700" algn="l"/>
                <a:tab pos="3784600" algn="l"/>
                <a:tab pos="4127500" algn="l"/>
              </a:tabLst>
              <a:defRPr sz="1800">
                <a:solidFill>
                  <a:srgbClr val="000000"/>
                </a:solidFill>
              </a:defRPr>
            </a:pPr>
            <a:r>
              <a:rPr sz="1455" b="1">
                <a:solidFill>
                  <a:srgbClr val="232323"/>
                </a:solidFill>
                <a:latin typeface="Palatino"/>
                <a:ea typeface="Palatino"/>
                <a:cs typeface="Palatino"/>
                <a:sym typeface="Palatino"/>
              </a:rPr>
              <a:t>How has YYGS impacted you? </a:t>
            </a:r>
            <a:r>
              <a:rPr sz="1455">
                <a:solidFill>
                  <a:srgbClr val="232323"/>
                </a:solidFill>
                <a:latin typeface="Palatino"/>
                <a:ea typeface="Palatino"/>
                <a:cs typeface="Palatino"/>
                <a:sym typeface="Palatino"/>
              </a:rPr>
              <a:t>“It has impacted my world view…despite my age I can still change things…despite different backgrounds and opinions people undeniably are good and can get along and change the world for the better…a few friends and I are creating blogs to speak out against injustice from Bangladesh to Zimbabwe. The global connections I now have has really impacted me.”</a:t>
            </a:r>
          </a:p>
          <a:p>
            <a:pPr marL="0" lvl="0" indent="0" algn="just" defTabSz="443484">
              <a:spcBef>
                <a:spcPts val="0"/>
              </a:spcBef>
              <a:buSzTx/>
              <a:buFontTx/>
              <a:buNone/>
              <a:tabLst>
                <a:tab pos="342900" algn="l"/>
                <a:tab pos="685800" algn="l"/>
                <a:tab pos="1028700" algn="l"/>
                <a:tab pos="1371600" algn="l"/>
                <a:tab pos="1714500" algn="l"/>
                <a:tab pos="2057400" algn="l"/>
                <a:tab pos="2413000" algn="l"/>
                <a:tab pos="2755900" algn="l"/>
                <a:tab pos="3098800" algn="l"/>
                <a:tab pos="3441700" algn="l"/>
                <a:tab pos="3784600" algn="l"/>
                <a:tab pos="4127500" algn="l"/>
              </a:tabLst>
              <a:defRPr sz="1800">
                <a:solidFill>
                  <a:srgbClr val="000000"/>
                </a:solidFill>
              </a:defRPr>
            </a:pPr>
            <a:endParaRPr sz="1455">
              <a:solidFill>
                <a:srgbClr val="232323"/>
              </a:solidFill>
              <a:latin typeface="Palatino"/>
              <a:ea typeface="Palatino"/>
              <a:cs typeface="Palatino"/>
              <a:sym typeface="Palatino"/>
            </a:endParaRPr>
          </a:p>
          <a:p>
            <a:pPr marL="0" lvl="0" indent="0" algn="just" defTabSz="443484">
              <a:spcBef>
                <a:spcPts val="0"/>
              </a:spcBef>
              <a:buSzTx/>
              <a:buFontTx/>
              <a:buNone/>
              <a:tabLst>
                <a:tab pos="342900" algn="l"/>
                <a:tab pos="685800" algn="l"/>
                <a:tab pos="1028700" algn="l"/>
                <a:tab pos="1371600" algn="l"/>
                <a:tab pos="1714500" algn="l"/>
                <a:tab pos="2057400" algn="l"/>
                <a:tab pos="2413000" algn="l"/>
                <a:tab pos="2755900" algn="l"/>
                <a:tab pos="3098800" algn="l"/>
                <a:tab pos="3441700" algn="l"/>
                <a:tab pos="3784600" algn="l"/>
                <a:tab pos="4127500" algn="l"/>
              </a:tabLst>
              <a:defRPr sz="1800">
                <a:solidFill>
                  <a:srgbClr val="000000"/>
                </a:solidFill>
              </a:defRPr>
            </a:pPr>
            <a:r>
              <a:rPr sz="1455">
                <a:solidFill>
                  <a:srgbClr val="232323"/>
                </a:solidFill>
                <a:latin typeface="Palatino"/>
                <a:ea typeface="Palatino"/>
                <a:cs typeface="Palatino"/>
                <a:sym typeface="Palatino"/>
              </a:rPr>
              <a:t>“I bonded with lecturers and stay in contact with them…I made incredible friends who have changed my view of the world forever…I’m going to Germany in October to visit friends…from Rwanda and Zimbabwe. YYGS exceeded expectations due to its rigour and the people, who were incredible, supportive &amp; helpful…I couldn't have wished for a better experience.”</a:t>
            </a:r>
          </a:p>
        </p:txBody>
      </p:sp>
      <p:sp>
        <p:nvSpPr>
          <p:cNvPr id="73" name="Shape 73"/>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4</a:t>
            </a:fld>
            <a:endParaRPr sz="1400"/>
          </a:p>
        </p:txBody>
      </p:sp>
      <p:sp>
        <p:nvSpPr>
          <p:cNvPr id="74" name="Shape 74"/>
          <p:cNvSpPr/>
          <p:nvPr/>
        </p:nvSpPr>
        <p:spPr>
          <a:xfrm>
            <a:off x="613980" y="7026124"/>
            <a:ext cx="10082998" cy="233050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r>
              <a:rPr sz="1456" b="1">
                <a:solidFill>
                  <a:srgbClr val="0096FF"/>
                </a:solidFill>
                <a:latin typeface="Palatino"/>
                <a:ea typeface="Palatino"/>
                <a:cs typeface="Palatino"/>
                <a:sym typeface="Palatino"/>
              </a:rPr>
              <a:t>Guto Tegid, Anglesey, Kings College London (KCL)</a:t>
            </a:r>
          </a:p>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endParaRPr sz="1456" i="1">
              <a:solidFill>
                <a:srgbClr val="232323"/>
              </a:solidFill>
              <a:latin typeface="Palatino"/>
              <a:ea typeface="Palatino"/>
              <a:cs typeface="Palatino"/>
              <a:sym typeface="Palatino"/>
            </a:endParaRPr>
          </a:p>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r>
              <a:rPr sz="1456" b="1">
                <a:solidFill>
                  <a:srgbClr val="232323"/>
                </a:solidFill>
                <a:latin typeface="Palatino"/>
                <a:ea typeface="Palatino"/>
                <a:cs typeface="Palatino"/>
                <a:sym typeface="Palatino"/>
              </a:rPr>
              <a:t>How has YYGS impacted you? </a:t>
            </a:r>
            <a:r>
              <a:rPr sz="1456">
                <a:solidFill>
                  <a:srgbClr val="232323"/>
                </a:solidFill>
                <a:latin typeface="Palatino"/>
                <a:ea typeface="Palatino"/>
                <a:cs typeface="Palatino"/>
                <a:sym typeface="Palatino"/>
              </a:rPr>
              <a:t>“It has expanded my horizons by learning about different cultures and thinking critically about issues using opinions of those from all around the world” </a:t>
            </a:r>
          </a:p>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endParaRPr sz="1456">
              <a:solidFill>
                <a:srgbClr val="232323"/>
              </a:solidFill>
              <a:latin typeface="Palatino"/>
              <a:ea typeface="Palatino"/>
              <a:cs typeface="Palatino"/>
              <a:sym typeface="Palatino"/>
            </a:endParaRPr>
          </a:p>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r>
              <a:rPr sz="1456">
                <a:solidFill>
                  <a:srgbClr val="232323"/>
                </a:solidFill>
                <a:latin typeface="Palatino"/>
                <a:ea typeface="Palatino"/>
                <a:cs typeface="Palatino"/>
                <a:sym typeface="Palatino"/>
              </a:rPr>
              <a:t>“I met people from all around the globe…I was pushed academically, much more than expected…it was a chance to think critically about contemporary issues…there were so many different experiences offered throughout the two weeks”</a:t>
            </a:r>
          </a:p>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endParaRPr sz="1456">
              <a:solidFill>
                <a:srgbClr val="232323"/>
              </a:solidFill>
              <a:latin typeface="Palatino"/>
              <a:ea typeface="Palatino"/>
              <a:cs typeface="Palatino"/>
              <a:sym typeface="Palatino"/>
            </a:endParaRPr>
          </a:p>
          <a:p>
            <a:pPr lvl="0" algn="just" defTabSz="416052">
              <a:tabLst>
                <a:tab pos="317500" algn="l"/>
                <a:tab pos="635000" algn="l"/>
                <a:tab pos="965200" algn="l"/>
                <a:tab pos="1282700" algn="l"/>
                <a:tab pos="1612900" algn="l"/>
                <a:tab pos="1930400" algn="l"/>
                <a:tab pos="2260600" algn="l"/>
                <a:tab pos="2578100" algn="l"/>
                <a:tab pos="2908300" algn="l"/>
                <a:tab pos="3225800" algn="l"/>
                <a:tab pos="3556000" algn="l"/>
                <a:tab pos="3873500" algn="l"/>
              </a:tabLst>
              <a:defRPr sz="1800"/>
            </a:pPr>
            <a:r>
              <a:rPr sz="1456" b="1">
                <a:solidFill>
                  <a:srgbClr val="232323"/>
                </a:solidFill>
                <a:latin typeface="Palatino"/>
                <a:ea typeface="Palatino"/>
                <a:cs typeface="Palatino"/>
                <a:sym typeface="Palatino"/>
              </a:rPr>
              <a:t>“</a:t>
            </a:r>
            <a:r>
              <a:rPr sz="1456">
                <a:solidFill>
                  <a:srgbClr val="232323"/>
                </a:solidFill>
                <a:latin typeface="Palatino"/>
                <a:ea typeface="Palatino"/>
                <a:cs typeface="Palatino"/>
                <a:sym typeface="Palatino"/>
              </a:rPr>
              <a:t>I can’t thank Seren enough for all the support given — an absolutely fantastic opportunity”</a:t>
            </a:r>
          </a:p>
        </p:txBody>
      </p:sp>
      <p:pic>
        <p:nvPicPr>
          <p:cNvPr id="75" name="pasted-image.png"/>
          <p:cNvPicPr/>
          <p:nvPr/>
        </p:nvPicPr>
        <p:blipFill>
          <a:blip r:embed="rId2"/>
          <a:stretch>
            <a:fillRect/>
          </a:stretch>
        </p:blipFill>
        <p:spPr>
          <a:xfrm>
            <a:off x="5721350" y="2222500"/>
            <a:ext cx="1562100" cy="2362200"/>
          </a:xfrm>
          <a:prstGeom prst="rect">
            <a:avLst/>
          </a:prstGeom>
          <a:ln w="12700">
            <a:miter lim="400000"/>
          </a:ln>
        </p:spPr>
      </p:pic>
      <p:pic>
        <p:nvPicPr>
          <p:cNvPr id="76" name="pasted-image.png"/>
          <p:cNvPicPr/>
          <p:nvPr/>
        </p:nvPicPr>
        <p:blipFill>
          <a:blip r:embed="rId3"/>
          <a:stretch>
            <a:fillRect/>
          </a:stretch>
        </p:blipFill>
        <p:spPr>
          <a:xfrm>
            <a:off x="10854504" y="7005070"/>
            <a:ext cx="1562101" cy="2363887"/>
          </a:xfrm>
          <a:prstGeom prst="rect">
            <a:avLst/>
          </a:prstGeom>
          <a:ln w="12700">
            <a:miter lim="400000"/>
          </a:ln>
        </p:spPr>
      </p:pic>
      <p:pic>
        <p:nvPicPr>
          <p:cNvPr id="77" name="pasted-image.png"/>
          <p:cNvPicPr/>
          <p:nvPr/>
        </p:nvPicPr>
        <p:blipFill>
          <a:blip r:embed="rId4"/>
          <a:stretch>
            <a:fillRect/>
          </a:stretch>
        </p:blipFill>
        <p:spPr>
          <a:xfrm>
            <a:off x="5740400" y="4832221"/>
            <a:ext cx="1524000" cy="2299369"/>
          </a:xfrm>
          <a:prstGeom prst="rect">
            <a:avLst/>
          </a:prstGeom>
          <a:ln w="12700">
            <a:miter lim="400000"/>
          </a:ln>
        </p:spPr>
      </p:pic>
      <p:sp>
        <p:nvSpPr>
          <p:cNvPr id="78" name="Shape 78"/>
          <p:cNvSpPr/>
          <p:nvPr/>
        </p:nvSpPr>
        <p:spPr>
          <a:xfrm>
            <a:off x="7741639" y="2222500"/>
            <a:ext cx="4691662" cy="45561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r>
              <a:rPr sz="1500" b="1">
                <a:solidFill>
                  <a:srgbClr val="0096FF"/>
                </a:solidFill>
                <a:latin typeface="Palatino"/>
                <a:ea typeface="Palatino"/>
                <a:cs typeface="Palatino"/>
                <a:sym typeface="Palatino"/>
              </a:rPr>
              <a:t>Tom Long, Pembrokeshire, University of Oxford</a:t>
            </a:r>
          </a:p>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endParaRPr sz="1500" i="1">
              <a:solidFill>
                <a:srgbClr val="232323"/>
              </a:solidFill>
              <a:latin typeface="Palatino"/>
              <a:ea typeface="Palatino"/>
              <a:cs typeface="Palatino"/>
              <a:sym typeface="Palatino"/>
            </a:endParaRPr>
          </a:p>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r>
              <a:rPr sz="1500" b="1">
                <a:solidFill>
                  <a:srgbClr val="232323"/>
                </a:solidFill>
                <a:latin typeface="Palatino"/>
                <a:ea typeface="Palatino"/>
                <a:cs typeface="Palatino"/>
                <a:sym typeface="Palatino"/>
              </a:rPr>
              <a:t>How has YYGS impacted you? </a:t>
            </a:r>
          </a:p>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endParaRPr sz="1500" b="1">
              <a:solidFill>
                <a:srgbClr val="232323"/>
              </a:solidFill>
              <a:latin typeface="Palatino"/>
              <a:ea typeface="Palatino"/>
              <a:cs typeface="Palatino"/>
              <a:sym typeface="Palatino"/>
            </a:endParaRPr>
          </a:p>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r>
              <a:rPr sz="1500">
                <a:solidFill>
                  <a:srgbClr val="232323"/>
                </a:solidFill>
                <a:latin typeface="Palatino"/>
                <a:ea typeface="Palatino"/>
                <a:cs typeface="Palatino"/>
                <a:sym typeface="Palatino"/>
              </a:rPr>
              <a:t>“1. Experiencing America was amazing; 2. The lectures and seminars were really exciting; 3. Chatting to other students about academic subjects; 4. Chatting to other students about cultures and differences; 5. Living the college life; 6. The great atmosphere; 7. The friends I’ve made; 8.  The exposure to other learning methods; and 9. Opening my eyes to university in America and the feasibility”</a:t>
            </a:r>
            <a:endParaRPr sz="1500" b="1">
              <a:solidFill>
                <a:srgbClr val="232323"/>
              </a:solidFill>
              <a:latin typeface="Palatino"/>
              <a:ea typeface="Palatino"/>
              <a:cs typeface="Palatino"/>
              <a:sym typeface="Palatino"/>
            </a:endParaRPr>
          </a:p>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endParaRPr sz="1500" b="1">
              <a:solidFill>
                <a:srgbClr val="232323"/>
              </a:solidFill>
              <a:latin typeface="Palatino"/>
              <a:ea typeface="Palatino"/>
              <a:cs typeface="Palatino"/>
              <a:sym typeface="Palatino"/>
            </a:endParaRPr>
          </a:p>
          <a:p>
            <a:pPr lvl="0" algn="just"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pPr>
            <a:r>
              <a:rPr sz="1500">
                <a:solidFill>
                  <a:srgbClr val="232323"/>
                </a:solidFill>
                <a:latin typeface="Palatino"/>
                <a:ea typeface="Palatino"/>
                <a:cs typeface="Palatino"/>
                <a:sym typeface="Palatino"/>
              </a:rPr>
              <a:t>“I am more open to new ideas, and less stuck in my little bubble I can see the opportunities and support that are available to people all over the world and how important it is for me to get out there and put myself in the mix.”</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prstGeom prst="rect">
            <a:avLst/>
          </a:prstGeom>
        </p:spPr>
        <p:txBody>
          <a:bodyPr/>
          <a:lstStyle>
            <a:lvl1pPr>
              <a:spcBef>
                <a:spcPts val="3000"/>
              </a:spcBef>
              <a:defRPr b="1">
                <a:latin typeface="Helvetica Neue"/>
                <a:ea typeface="Helvetica Neue"/>
                <a:cs typeface="Helvetica Neue"/>
                <a:sym typeface="Helvetica Neue"/>
              </a:defRPr>
            </a:lvl1pPr>
          </a:lstStyle>
          <a:p>
            <a:pPr lvl="0">
              <a:defRPr sz="1800" b="0"/>
            </a:pPr>
            <a:r>
              <a:rPr sz="4200" b="1"/>
              <a:t>International opportunities &amp; support in 2020</a:t>
            </a:r>
          </a:p>
        </p:txBody>
      </p:sp>
      <p:sp>
        <p:nvSpPr>
          <p:cNvPr id="81" name="Shape 81"/>
          <p:cNvSpPr>
            <a:spLocks noGrp="1"/>
          </p:cNvSpPr>
          <p:nvPr>
            <p:ph type="body" idx="1"/>
          </p:nvPr>
        </p:nvSpPr>
        <p:spPr>
          <a:xfrm>
            <a:off x="571500" y="2222500"/>
            <a:ext cx="5715039" cy="5308600"/>
          </a:xfrm>
          <a:prstGeom prst="rect">
            <a:avLst/>
          </a:prstGeom>
        </p:spPr>
        <p:txBody>
          <a:bodyPr/>
          <a:lstStyle/>
          <a:p>
            <a:pPr marL="0" lvl="0" indent="0">
              <a:spcBef>
                <a:spcPts val="0"/>
              </a:spcBef>
              <a:buSzTx/>
              <a:buFontTx/>
              <a:buNone/>
              <a:defRPr sz="1800">
                <a:solidFill>
                  <a:srgbClr val="000000"/>
                </a:solidFill>
              </a:defRPr>
            </a:pPr>
            <a:r>
              <a:rPr sz="2000" b="1" dirty="0">
                <a:latin typeface="Helvetica Neue"/>
                <a:ea typeface="Helvetica Neue"/>
                <a:cs typeface="Helvetica Neue"/>
                <a:sym typeface="Helvetica Neue"/>
              </a:rPr>
              <a:t>Yale Young Global Scholars (YYGS) Program</a:t>
            </a:r>
          </a:p>
          <a:p>
            <a:pPr marL="0" lvl="0" indent="0">
              <a:spcBef>
                <a:spcPts val="0"/>
              </a:spcBef>
              <a:buSzTx/>
              <a:buFontTx/>
              <a:buNone/>
              <a:defRPr sz="1800">
                <a:solidFill>
                  <a:srgbClr val="000000"/>
                </a:solidFill>
              </a:defRPr>
            </a:pPr>
            <a:endParaRPr sz="2000" dirty="0"/>
          </a:p>
          <a:p>
            <a:pPr marL="368300" lvl="0" indent="-368300">
              <a:spcBef>
                <a:spcPts val="0"/>
              </a:spcBef>
              <a:defRPr sz="1800">
                <a:solidFill>
                  <a:srgbClr val="000000"/>
                </a:solidFill>
              </a:defRPr>
            </a:pPr>
            <a:r>
              <a:rPr dirty="0"/>
              <a:t>Two-week residential summer programme at Yale University, USA</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Up to 30 funded spaces for Seren students (covering programme fees of $6,300/student)*</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Study undergraduate level courses in STEM, Arts &amp; Humanities or Social Sciences</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Explore and discover a wide range of specialist topics within your chosen interdisciplinary subject area</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Study alongside students from 100+ countries</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Find out more &amp; apply**: </a:t>
            </a:r>
            <a:r>
              <a:rPr dirty="0">
                <a:solidFill>
                  <a:srgbClr val="0096FF"/>
                </a:solidFill>
                <a:hlinkClick r:id="rId2"/>
              </a:rPr>
              <a:t>globalscholars.yale.edu</a:t>
            </a:r>
          </a:p>
        </p:txBody>
      </p:sp>
      <p:sp>
        <p:nvSpPr>
          <p:cNvPr id="82" name="Shape 82"/>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5</a:t>
            </a:fld>
            <a:endParaRPr sz="1400"/>
          </a:p>
        </p:txBody>
      </p:sp>
      <p:sp>
        <p:nvSpPr>
          <p:cNvPr id="83" name="Shape 83"/>
          <p:cNvSpPr/>
          <p:nvPr/>
        </p:nvSpPr>
        <p:spPr>
          <a:xfrm>
            <a:off x="6718261" y="2222500"/>
            <a:ext cx="5715039" cy="5308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a:latin typeface="Helvetica Neue"/>
                <a:ea typeface="Helvetica Neue"/>
                <a:cs typeface="Helvetica Neue"/>
                <a:sym typeface="Helvetica Neue"/>
              </a:rPr>
              <a:t>Harvard Summer School Pre-College Program</a:t>
            </a:r>
          </a:p>
          <a:p>
            <a:pPr lvl="0" algn="l">
              <a:defRPr sz="1800"/>
            </a:pPr>
            <a:endParaRPr sz="2000"/>
          </a:p>
          <a:p>
            <a:pPr marL="304800" lvl="0" indent="-304800" algn="l">
              <a:buSzPct val="75000"/>
              <a:buFont typeface="Helvetica Neue"/>
              <a:buChar char="•"/>
              <a:defRPr sz="1800"/>
            </a:pPr>
            <a:r>
              <a:t>Two-week residential summer programme at Harvard University, USA</a:t>
            </a:r>
          </a:p>
          <a:p>
            <a:pPr lvl="0" algn="l">
              <a:defRPr sz="1800"/>
            </a:pPr>
            <a:endParaRPr/>
          </a:p>
          <a:p>
            <a:pPr marL="304800" lvl="0" indent="-304800" algn="l">
              <a:buSzPct val="75000"/>
              <a:buFont typeface="Helvetica Neue"/>
              <a:buChar char="•"/>
              <a:defRPr sz="1800"/>
            </a:pPr>
            <a:r>
              <a:t>Up to 20 funded spaces for Seren students (covering programme fees of $4,850/student)*</a:t>
            </a:r>
          </a:p>
          <a:p>
            <a:pPr marL="368300" lvl="0" indent="-368300" algn="l">
              <a:buSzPct val="75000"/>
              <a:buFont typeface="Helvetica Neue"/>
              <a:buChar char="•"/>
              <a:defRPr sz="1800"/>
            </a:pPr>
            <a:endParaRPr/>
          </a:p>
          <a:p>
            <a:pPr marL="368300" lvl="0" indent="-368300" algn="l">
              <a:buSzPct val="75000"/>
              <a:buFont typeface="Helvetica Neue"/>
              <a:buChar char="•"/>
              <a:defRPr sz="1800"/>
            </a:pPr>
            <a:r>
              <a:t>Study undergraduate level courses in STEM, Arts &amp; Humanities or Social Sciences</a:t>
            </a:r>
          </a:p>
          <a:p>
            <a:pPr marL="368300" lvl="0" indent="-368300" algn="l">
              <a:buSzPct val="75000"/>
              <a:buFont typeface="Helvetica Neue"/>
              <a:buChar char="•"/>
              <a:defRPr sz="1800"/>
            </a:pPr>
            <a:endParaRPr/>
          </a:p>
          <a:p>
            <a:pPr marL="368300" lvl="0" indent="-368300" algn="l">
              <a:buSzPct val="75000"/>
              <a:buFont typeface="Helvetica Neue"/>
              <a:buChar char="•"/>
              <a:defRPr sz="1800"/>
            </a:pPr>
            <a:r>
              <a:t>Focus intensely on one topic area within your chosen subject </a:t>
            </a:r>
          </a:p>
          <a:p>
            <a:pPr lvl="0" algn="l">
              <a:defRPr sz="1800"/>
            </a:pPr>
            <a:endParaRPr/>
          </a:p>
          <a:p>
            <a:pPr marL="368300" lvl="0" indent="-368300" algn="l">
              <a:buSzPct val="75000"/>
              <a:buFont typeface="Helvetica Neue"/>
              <a:buChar char="•"/>
              <a:defRPr sz="1800"/>
            </a:pPr>
            <a:r>
              <a:t>Study alongside students from 100+ countries</a:t>
            </a:r>
          </a:p>
          <a:p>
            <a:pPr marL="304800" lvl="0" indent="-304800" algn="l">
              <a:buSzPct val="75000"/>
              <a:buFont typeface="Helvetica Neue"/>
              <a:buChar char="•"/>
              <a:defRPr sz="1800"/>
            </a:pPr>
            <a:endParaRPr/>
          </a:p>
          <a:p>
            <a:pPr marL="304800" lvl="0" indent="-304800" algn="l">
              <a:buSzPct val="75000"/>
              <a:buFont typeface="Helvetica Neue"/>
              <a:buChar char="•"/>
              <a:defRPr sz="1800"/>
            </a:pPr>
            <a:r>
              <a:t>Find out more &amp; apply**: </a:t>
            </a:r>
            <a:r>
              <a:rPr>
                <a:solidFill>
                  <a:srgbClr val="941100"/>
                </a:solidFill>
                <a:hlinkClick r:id="rId3"/>
              </a:rPr>
              <a:t>summer.harvard.edu</a:t>
            </a:r>
          </a:p>
        </p:txBody>
      </p:sp>
      <p:sp>
        <p:nvSpPr>
          <p:cNvPr id="84" name="Shape 84"/>
          <p:cNvSpPr/>
          <p:nvPr/>
        </p:nvSpPr>
        <p:spPr>
          <a:xfrm>
            <a:off x="571500" y="7778621"/>
            <a:ext cx="11861800" cy="139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defTabSz="426466">
              <a:defRPr sz="1800"/>
            </a:pPr>
            <a:r>
              <a:rPr sz="1460" dirty="0"/>
              <a:t>*The funding available through Seren</a:t>
            </a:r>
            <a:r>
              <a:rPr lang="en-GB" sz="1460" dirty="0"/>
              <a:t>’s </a:t>
            </a:r>
            <a:r>
              <a:rPr sz="1460" dirty="0"/>
              <a:t>partnerships and scholarships will cover programme fees, including tuition, accommodation, board/meals, activities &amp; health insurance. Other costs will include flights, airport transfers, and miscellaneous expenses such as spending money. Please note that separate additional sponsorship is being raised from a range of organisations and individuals to support the costs of flights for the successful students most in need of this additional support (eligibility criteria will apply).</a:t>
            </a:r>
          </a:p>
          <a:p>
            <a:pPr lvl="0" algn="just" defTabSz="426466">
              <a:defRPr sz="1800"/>
            </a:pPr>
            <a:r>
              <a:rPr sz="1460" dirty="0"/>
              <a:t>**To apply for funding through </a:t>
            </a:r>
            <a:r>
              <a:rPr lang="en-GB" sz="1460" dirty="0" err="1"/>
              <a:t>Seren’s</a:t>
            </a:r>
            <a:r>
              <a:rPr lang="en-GB" sz="1460" dirty="0"/>
              <a:t> </a:t>
            </a:r>
            <a:r>
              <a:rPr sz="1460" dirty="0"/>
              <a:t>partnerships, students must complete the 2020 Seren International Summer Programme Scholarship Application Form (</a:t>
            </a:r>
            <a:r>
              <a:rPr sz="1460" u="sng" dirty="0">
                <a:hlinkClick r:id="rId4"/>
              </a:rPr>
              <a:t>click here</a:t>
            </a:r>
            <a:r>
              <a:rPr sz="1460" dirty="0"/>
              <a:t>) in addition to applying directly to the Yale Young Global Scholars or Harvard Summer School programmes.</a:t>
            </a:r>
          </a:p>
        </p:txBody>
      </p:sp>
      <p:sp>
        <p:nvSpPr>
          <p:cNvPr id="85" name="Shape 85"/>
          <p:cNvSpPr/>
          <p:nvPr/>
        </p:nvSpPr>
        <p:spPr>
          <a:xfrm flipV="1">
            <a:off x="6474779" y="2222499"/>
            <a:ext cx="1" cy="5308602"/>
          </a:xfrm>
          <a:prstGeom prst="line">
            <a:avLst/>
          </a:prstGeom>
          <a:ln w="12700">
            <a:solidFill>
              <a:srgbClr val="0096FF"/>
            </a:solidFill>
            <a:miter lim="400000"/>
          </a:ln>
        </p:spPr>
        <p:txBody>
          <a:bodyPr lIns="0" tIns="0" rIns="0" bIns="0" anchor="ctr"/>
          <a:lstStyle/>
          <a:p>
            <a:pPr lvl="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title"/>
          </p:nvPr>
        </p:nvSpPr>
        <p:spPr>
          <a:prstGeom prst="rect">
            <a:avLst/>
          </a:prstGeom>
        </p:spPr>
        <p:txBody>
          <a:bodyPr/>
          <a:lstStyle>
            <a:lvl1pPr>
              <a:spcBef>
                <a:spcPts val="3000"/>
              </a:spcBef>
              <a:defRPr b="1">
                <a:latin typeface="Helvetica Neue"/>
                <a:ea typeface="Helvetica Neue"/>
                <a:cs typeface="Helvetica Neue"/>
                <a:sym typeface="Helvetica Neue"/>
              </a:defRPr>
            </a:lvl1pPr>
          </a:lstStyle>
          <a:p>
            <a:pPr lvl="0">
              <a:defRPr sz="1800" b="0"/>
            </a:pPr>
            <a:r>
              <a:rPr sz="4200" b="1"/>
              <a:t>International opportunities &amp; support in 2020</a:t>
            </a:r>
          </a:p>
        </p:txBody>
      </p:sp>
      <p:sp>
        <p:nvSpPr>
          <p:cNvPr id="81" name="Shape 81"/>
          <p:cNvSpPr>
            <a:spLocks noGrp="1"/>
          </p:cNvSpPr>
          <p:nvPr>
            <p:ph type="body" idx="1"/>
          </p:nvPr>
        </p:nvSpPr>
        <p:spPr>
          <a:xfrm>
            <a:off x="571500" y="2222500"/>
            <a:ext cx="11795555" cy="5308600"/>
          </a:xfrm>
          <a:prstGeom prst="rect">
            <a:avLst/>
          </a:prstGeom>
        </p:spPr>
        <p:txBody>
          <a:bodyPr>
            <a:normAutofit/>
          </a:bodyPr>
          <a:lstStyle/>
          <a:p>
            <a:pPr marL="0" lvl="0" indent="0">
              <a:spcBef>
                <a:spcPts val="0"/>
              </a:spcBef>
              <a:buSzTx/>
              <a:buFontTx/>
              <a:buNone/>
              <a:defRPr sz="1800">
                <a:solidFill>
                  <a:srgbClr val="000000"/>
                </a:solidFill>
              </a:defRPr>
            </a:pPr>
            <a:r>
              <a:rPr lang="en-GB" sz="2000" b="1" dirty="0">
                <a:latin typeface="Helvetica Neue"/>
                <a:ea typeface="Helvetica Neue"/>
                <a:cs typeface="Helvetica Neue"/>
                <a:sym typeface="Helvetica Neue"/>
              </a:rPr>
              <a:t>University of Chicago Summer Session</a:t>
            </a:r>
          </a:p>
          <a:p>
            <a:pPr marL="368300" lvl="0" indent="-368300">
              <a:spcBef>
                <a:spcPts val="0"/>
              </a:spcBef>
              <a:defRPr sz="1800">
                <a:solidFill>
                  <a:srgbClr val="000000"/>
                </a:solidFill>
              </a:defRPr>
            </a:pPr>
            <a:endParaRPr lang="en-GB" sz="2000" dirty="0"/>
          </a:p>
          <a:p>
            <a:pPr marL="368300" lvl="0" indent="-368300">
              <a:spcBef>
                <a:spcPts val="0"/>
              </a:spcBef>
              <a:defRPr sz="1800">
                <a:solidFill>
                  <a:srgbClr val="000000"/>
                </a:solidFill>
              </a:defRPr>
            </a:pPr>
            <a:r>
              <a:rPr lang="en-GB" dirty="0"/>
              <a:t>Apply to either the Immersion Summer Session or the Pathways Summer Session</a:t>
            </a:r>
          </a:p>
          <a:p>
            <a:pPr marL="368300" lvl="0" indent="-368300">
              <a:spcBef>
                <a:spcPts val="0"/>
              </a:spcBef>
              <a:defRPr sz="1800">
                <a:solidFill>
                  <a:srgbClr val="000000"/>
                </a:solidFill>
              </a:defRPr>
            </a:pPr>
            <a:endParaRPr lang="en-GB" dirty="0"/>
          </a:p>
          <a:p>
            <a:pPr marL="368300" lvl="0" indent="-368300">
              <a:spcBef>
                <a:spcPts val="0"/>
              </a:spcBef>
              <a:defRPr sz="1800">
                <a:solidFill>
                  <a:srgbClr val="000000"/>
                </a:solidFill>
              </a:defRPr>
            </a:pPr>
            <a:r>
              <a:rPr dirty="0"/>
              <a:t>T</a:t>
            </a:r>
            <a:r>
              <a:rPr lang="en-GB" dirty="0" err="1"/>
              <a:t>hree</a:t>
            </a:r>
            <a:r>
              <a:rPr dirty="0"/>
              <a:t>-week residential summer programme at </a:t>
            </a:r>
            <a:r>
              <a:rPr lang="en-GB" dirty="0"/>
              <a:t>the University of Chicago, USA</a:t>
            </a:r>
            <a:endParaRPr dirty="0"/>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Up to </a:t>
            </a:r>
            <a:r>
              <a:rPr lang="en-GB" dirty="0"/>
              <a:t>4</a:t>
            </a:r>
            <a:r>
              <a:rPr dirty="0"/>
              <a:t> funded spaces for Seren students (covering programme fees of $</a:t>
            </a:r>
            <a:r>
              <a:rPr lang="en-GB" dirty="0"/>
              <a:t>7,100/student</a:t>
            </a:r>
            <a:r>
              <a:rPr dirty="0"/>
              <a:t>)*</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Study undergraduate level courses in STEM, Arts &amp; Humanities or Social Sciences</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Explore and discover a wide range of specialist topics within your chosen interdisciplinary subject area</a:t>
            </a:r>
            <a:endParaRPr lang="en-GB" dirty="0"/>
          </a:p>
          <a:p>
            <a:pPr marL="368300" lvl="0" indent="-368300">
              <a:spcBef>
                <a:spcPts val="0"/>
              </a:spcBef>
              <a:defRPr sz="1800">
                <a:solidFill>
                  <a:srgbClr val="000000"/>
                </a:solidFill>
              </a:defRPr>
            </a:pPr>
            <a:endParaRPr lang="en-GB" dirty="0"/>
          </a:p>
          <a:p>
            <a:pPr marL="368300" lvl="0" indent="-368300">
              <a:spcBef>
                <a:spcPts val="0"/>
              </a:spcBef>
              <a:defRPr sz="1800">
                <a:solidFill>
                  <a:srgbClr val="000000"/>
                </a:solidFill>
              </a:defRPr>
            </a:pPr>
            <a:r>
              <a:rPr lang="en-GB" dirty="0"/>
              <a:t>Courses examples: Biotechnology in the 21</a:t>
            </a:r>
            <a:r>
              <a:rPr lang="en-GB" baseline="30000" dirty="0"/>
              <a:t>st</a:t>
            </a:r>
            <a:r>
              <a:rPr lang="en-GB" dirty="0"/>
              <a:t> Century; Economics from an Experimental Perspective; The Physics of Climate &amp; Weather</a:t>
            </a:r>
            <a:endParaRPr dirty="0"/>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Study alongside students from 100+ countries</a:t>
            </a:r>
          </a:p>
          <a:p>
            <a:pPr marL="368300" lvl="0" indent="-368300">
              <a:spcBef>
                <a:spcPts val="0"/>
              </a:spcBef>
              <a:defRPr sz="1800">
                <a:solidFill>
                  <a:srgbClr val="000000"/>
                </a:solidFill>
              </a:defRPr>
            </a:pPr>
            <a:endParaRPr dirty="0"/>
          </a:p>
          <a:p>
            <a:pPr marL="368300" lvl="0" indent="-368300">
              <a:spcBef>
                <a:spcPts val="0"/>
              </a:spcBef>
              <a:defRPr sz="1800">
                <a:solidFill>
                  <a:srgbClr val="000000"/>
                </a:solidFill>
              </a:defRPr>
            </a:pPr>
            <a:r>
              <a:rPr dirty="0"/>
              <a:t>Find out more &amp; apply**:</a:t>
            </a:r>
            <a:r>
              <a:rPr lang="en-GB" dirty="0"/>
              <a:t> </a:t>
            </a:r>
            <a:r>
              <a:rPr lang="en-US" dirty="0">
                <a:hlinkClick r:id="rId2"/>
              </a:rPr>
              <a:t>https://summer.uchicago.edu</a:t>
            </a:r>
            <a:r>
              <a:rPr lang="en-US" dirty="0"/>
              <a:t> </a:t>
            </a:r>
            <a:endParaRPr dirty="0">
              <a:solidFill>
                <a:srgbClr val="0096FF"/>
              </a:solidFill>
              <a:hlinkClick r:id="rId3"/>
            </a:endParaRPr>
          </a:p>
        </p:txBody>
      </p:sp>
      <p:sp>
        <p:nvSpPr>
          <p:cNvPr id="82" name="Shape 82"/>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6</a:t>
            </a:fld>
            <a:endParaRPr sz="1400"/>
          </a:p>
        </p:txBody>
      </p:sp>
      <p:sp>
        <p:nvSpPr>
          <p:cNvPr id="84" name="Shape 84"/>
          <p:cNvSpPr/>
          <p:nvPr/>
        </p:nvSpPr>
        <p:spPr>
          <a:xfrm>
            <a:off x="571500" y="7778621"/>
            <a:ext cx="11861800" cy="139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defTabSz="426466">
              <a:defRPr sz="1800"/>
            </a:pPr>
            <a:r>
              <a:rPr sz="1460" dirty="0"/>
              <a:t>*The funding available through Seren</a:t>
            </a:r>
            <a:r>
              <a:rPr lang="en-GB" sz="1460" dirty="0"/>
              <a:t>’s </a:t>
            </a:r>
            <a:r>
              <a:rPr sz="1460" dirty="0"/>
              <a:t>partnerships and scholarships will cover programme fees, including tuition, accommodation, board/meals, activities &amp; health insurance. Other costs will include flights, airport transfers, and miscellaneous expenses such as spending money. Please note that separate additional sponsorship is being raised from a range of organisations and individuals to support the costs of flights for the successful students most in need of this additional support (eligibility criteria will apply).</a:t>
            </a:r>
          </a:p>
          <a:p>
            <a:pPr lvl="0" algn="just" defTabSz="426466">
              <a:defRPr sz="1800"/>
            </a:pPr>
            <a:r>
              <a:rPr sz="1460" dirty="0"/>
              <a:t>**To apply for funding through </a:t>
            </a:r>
            <a:r>
              <a:rPr lang="en-GB" sz="1460" dirty="0" err="1"/>
              <a:t>Seren’s</a:t>
            </a:r>
            <a:r>
              <a:rPr lang="en-GB" sz="1460" dirty="0"/>
              <a:t> </a:t>
            </a:r>
            <a:r>
              <a:rPr sz="1460" dirty="0"/>
              <a:t>partnerships, students must complete the 2020 Seren International Summer Programme Scholarship Application Form (</a:t>
            </a:r>
            <a:r>
              <a:rPr sz="1460" u="sng" dirty="0">
                <a:hlinkClick r:id="rId4"/>
              </a:rPr>
              <a:t>click here</a:t>
            </a:r>
            <a:r>
              <a:rPr sz="1460" dirty="0"/>
              <a:t>) in addition to applying directly to the Yale Young Global Scholars or Harvard Summer School programmes.</a:t>
            </a:r>
          </a:p>
        </p:txBody>
      </p:sp>
    </p:spTree>
    <p:extLst>
      <p:ext uri="{BB962C8B-B14F-4D97-AF65-F5344CB8AC3E}">
        <p14:creationId xmlns:p14="http://schemas.microsoft.com/office/powerpoint/2010/main" val="59609074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yale-gifts-new-collection-1.jpg"/>
          <p:cNvPicPr/>
          <p:nvPr/>
        </p:nvPicPr>
        <p:blipFill>
          <a:blip r:embed="rId2"/>
          <a:srcRect l="29342" r="29342"/>
          <a:stretch>
            <a:fillRect/>
          </a:stretch>
        </p:blipFill>
        <p:spPr>
          <a:xfrm>
            <a:off x="6502400" y="0"/>
            <a:ext cx="6502400" cy="9753600"/>
          </a:xfrm>
          <a:prstGeom prst="rect">
            <a:avLst/>
          </a:prstGeom>
          <a:ln w="12700">
            <a:miter lim="400000"/>
          </a:ln>
        </p:spPr>
      </p:pic>
      <p:sp>
        <p:nvSpPr>
          <p:cNvPr id="88" name="Shape 88"/>
          <p:cNvSpPr>
            <a:spLocks noGrp="1"/>
          </p:cNvSpPr>
          <p:nvPr>
            <p:ph type="title"/>
          </p:nvPr>
        </p:nvSpPr>
        <p:spPr>
          <a:xfrm>
            <a:off x="571500" y="330200"/>
            <a:ext cx="5274718" cy="1397000"/>
          </a:xfrm>
          <a:prstGeom prst="rect">
            <a:avLst/>
          </a:prstGeom>
        </p:spPr>
        <p:txBody>
          <a:bodyPr/>
          <a:lstStyle>
            <a:lvl1pPr>
              <a:defRPr sz="2500" b="1">
                <a:latin typeface="Helvetica Neue"/>
                <a:ea typeface="Helvetica Neue"/>
                <a:cs typeface="Helvetica Neue"/>
                <a:sym typeface="Helvetica Neue"/>
              </a:defRPr>
            </a:lvl1pPr>
          </a:lstStyle>
          <a:p>
            <a:pPr lvl="0">
              <a:defRPr sz="1800" b="0"/>
            </a:pPr>
            <a:r>
              <a:rPr sz="2500" b="1"/>
              <a:t>Seren-Yale Young Global Scholars Partnership in 2020</a:t>
            </a:r>
          </a:p>
        </p:txBody>
      </p:sp>
      <p:sp>
        <p:nvSpPr>
          <p:cNvPr id="89" name="Shape 89"/>
          <p:cNvSpPr>
            <a:spLocks noGrp="1"/>
          </p:cNvSpPr>
          <p:nvPr>
            <p:ph type="body" idx="1"/>
          </p:nvPr>
        </p:nvSpPr>
        <p:spPr>
          <a:prstGeom prst="rect">
            <a:avLst/>
          </a:prstGeom>
        </p:spPr>
        <p:txBody>
          <a:bodyPr/>
          <a:lstStyle/>
          <a:p>
            <a:pPr lvl="0">
              <a:defRPr sz="1800">
                <a:solidFill>
                  <a:srgbClr val="000000"/>
                </a:solidFill>
              </a:defRPr>
            </a:pPr>
            <a:r>
              <a:rPr sz="2300"/>
              <a:t>Summary of the programme</a:t>
            </a:r>
          </a:p>
          <a:p>
            <a:pPr lvl="0">
              <a:defRPr sz="1800">
                <a:solidFill>
                  <a:srgbClr val="000000"/>
                </a:solidFill>
              </a:defRPr>
            </a:pPr>
            <a:r>
              <a:rPr sz="2300"/>
              <a:t>Courses &amp; dates</a:t>
            </a:r>
          </a:p>
          <a:p>
            <a:pPr lvl="0">
              <a:defRPr sz="1800">
                <a:solidFill>
                  <a:srgbClr val="000000"/>
                </a:solidFill>
              </a:defRPr>
            </a:pPr>
            <a:r>
              <a:rPr sz="2300"/>
              <a:t>How to apply</a:t>
            </a:r>
          </a:p>
          <a:p>
            <a:pPr lvl="0">
              <a:defRPr sz="1800">
                <a:solidFill>
                  <a:srgbClr val="000000"/>
                </a:solidFill>
              </a:defRPr>
            </a:pPr>
            <a:r>
              <a:rPr sz="2300"/>
              <a:t>Accessing Funding</a:t>
            </a:r>
          </a:p>
          <a:p>
            <a:pPr lvl="0">
              <a:defRPr sz="1800">
                <a:solidFill>
                  <a:srgbClr val="000000"/>
                </a:solidFill>
              </a:defRPr>
            </a:pPr>
            <a:r>
              <a:rPr sz="2300"/>
              <a:t>Advice &amp; guidance</a:t>
            </a:r>
          </a:p>
          <a:p>
            <a:pPr lvl="0">
              <a:defRPr sz="1800">
                <a:solidFill>
                  <a:srgbClr val="000000"/>
                </a:solidFill>
              </a:defRPr>
            </a:pPr>
            <a:r>
              <a:rPr sz="2300"/>
              <a:t>Frequently Asked Questions (FAQs)</a:t>
            </a:r>
          </a:p>
        </p:txBody>
      </p:sp>
      <p:sp>
        <p:nvSpPr>
          <p:cNvPr id="90" name="Shape 90"/>
          <p:cNvSpPr>
            <a:spLocks noGrp="1"/>
          </p:cNvSpPr>
          <p:nvPr>
            <p:ph type="sldNum" sz="quarter" idx="2"/>
          </p:nvPr>
        </p:nvSpPr>
        <p:spPr>
          <a:xfrm>
            <a:off x="510743"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7</a:t>
            </a:fld>
            <a:endParaRPr sz="1400"/>
          </a:p>
        </p:txBody>
      </p:sp>
      <p:pic>
        <p:nvPicPr>
          <p:cNvPr id="91" name="Yale-Young-Global-Scholars.jpg"/>
          <p:cNvPicPr/>
          <p:nvPr/>
        </p:nvPicPr>
        <p:blipFill>
          <a:blip r:embed="rId3"/>
          <a:stretch>
            <a:fillRect/>
          </a:stretch>
        </p:blipFill>
        <p:spPr>
          <a:xfrm>
            <a:off x="821314" y="7317778"/>
            <a:ext cx="2272454" cy="1397001"/>
          </a:xfrm>
          <a:prstGeom prst="rect">
            <a:avLst/>
          </a:prstGeom>
          <a:ln w="12700">
            <a:miter lim="400000"/>
          </a:ln>
        </p:spPr>
      </p:pic>
      <p:pic>
        <p:nvPicPr>
          <p:cNvPr id="92" name="2000px-Yale_University_Shield_1.svg.png"/>
          <p:cNvPicPr/>
          <p:nvPr/>
        </p:nvPicPr>
        <p:blipFill>
          <a:blip r:embed="rId4"/>
          <a:stretch>
            <a:fillRect/>
          </a:stretch>
        </p:blipFill>
        <p:spPr>
          <a:xfrm>
            <a:off x="3981355" y="7317778"/>
            <a:ext cx="1330478" cy="13970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8</a:t>
            </a:fld>
            <a:endParaRPr sz="1400"/>
          </a:p>
        </p:txBody>
      </p:sp>
      <p:sp>
        <p:nvSpPr>
          <p:cNvPr id="95" name="Shape 95"/>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Summary</a:t>
            </a:r>
          </a:p>
        </p:txBody>
      </p:sp>
      <p:sp>
        <p:nvSpPr>
          <p:cNvPr id="96" name="Shape 96"/>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sp>
        <p:nvSpPr>
          <p:cNvPr id="97" name="Shape 97"/>
          <p:cNvSpPr>
            <a:spLocks noGrp="1"/>
          </p:cNvSpPr>
          <p:nvPr>
            <p:ph type="body" idx="4294967295"/>
          </p:nvPr>
        </p:nvSpPr>
        <p:spPr>
          <a:xfrm>
            <a:off x="612896" y="2905937"/>
            <a:ext cx="5715039" cy="3621615"/>
          </a:xfrm>
          <a:prstGeom prst="rect">
            <a:avLst/>
          </a:prstGeom>
        </p:spPr>
        <p:txBody>
          <a:bodyPr/>
          <a:lstStyle/>
          <a:p>
            <a:pPr marL="0" lvl="0" indent="0">
              <a:spcBef>
                <a:spcPts val="0"/>
              </a:spcBef>
              <a:buSzTx/>
              <a:buFontTx/>
              <a:buNone/>
              <a:defRPr sz="1800">
                <a:solidFill>
                  <a:srgbClr val="000000"/>
                </a:solidFill>
              </a:defRPr>
            </a:pPr>
            <a:r>
              <a:rPr sz="2000" b="1">
                <a:latin typeface="Helvetica Neue"/>
                <a:ea typeface="Helvetica Neue"/>
                <a:cs typeface="Helvetica Neue"/>
                <a:sym typeface="Helvetica Neue"/>
              </a:rPr>
              <a:t>Vision</a:t>
            </a:r>
          </a:p>
          <a:p>
            <a:pPr marL="0" lvl="0" indent="0" algn="just" defTabSz="457200">
              <a:spcBef>
                <a:spcPts val="0"/>
              </a:spcBef>
              <a:buSzTx/>
              <a:buFontTx/>
              <a:buNone/>
              <a:defRPr sz="1800">
                <a:solidFill>
                  <a:srgbClr val="000000"/>
                </a:solidFill>
              </a:defRPr>
            </a:pPr>
            <a:endParaRPr sz="1550">
              <a:solidFill>
                <a:srgbClr val="232323"/>
              </a:solidFill>
              <a:latin typeface="Helvetica"/>
              <a:ea typeface="Helvetica"/>
              <a:cs typeface="Helvetica"/>
              <a:sym typeface="Helvetica"/>
            </a:endParaRPr>
          </a:p>
          <a:p>
            <a:pPr marL="0" lvl="0" indent="0" algn="just" defTabSz="457200">
              <a:spcBef>
                <a:spcPts val="0"/>
              </a:spcBef>
              <a:buSzTx/>
              <a:buFontTx/>
              <a:buNone/>
              <a:defRPr sz="1800">
                <a:solidFill>
                  <a:srgbClr val="000000"/>
                </a:solidFill>
              </a:defRPr>
            </a:pPr>
            <a:r>
              <a:rPr sz="1550">
                <a:solidFill>
                  <a:srgbClr val="232323"/>
                </a:solidFill>
                <a:latin typeface="Helvetica"/>
                <a:ea typeface="Helvetica"/>
                <a:cs typeface="Helvetica"/>
                <a:sym typeface="Helvetica"/>
              </a:rPr>
              <a:t>Yale Young Global Scholars is an unparalleled academic and leadership program at Yale University, founded on the tenets of liberal arts, renowned for its diverse and inclusive community, and committed to increasing education access.</a:t>
            </a:r>
          </a:p>
          <a:p>
            <a:pPr marL="0" lvl="0" indent="0" algn="just" defTabSz="457200">
              <a:spcBef>
                <a:spcPts val="0"/>
              </a:spcBef>
              <a:buSzTx/>
              <a:buFontTx/>
              <a:buNone/>
              <a:defRPr sz="1800">
                <a:solidFill>
                  <a:srgbClr val="000000"/>
                </a:solidFill>
              </a:defRPr>
            </a:pPr>
            <a:endParaRPr sz="1550">
              <a:solidFill>
                <a:srgbClr val="232323"/>
              </a:solidFill>
              <a:latin typeface="Helvetica"/>
              <a:ea typeface="Helvetica"/>
              <a:cs typeface="Helvetica"/>
              <a:sym typeface="Helvetica"/>
            </a:endParaRPr>
          </a:p>
          <a:p>
            <a:pPr marL="0" lvl="0" indent="0" algn="just" defTabSz="457200">
              <a:spcBef>
                <a:spcPts val="0"/>
              </a:spcBef>
              <a:buSzTx/>
              <a:buFontTx/>
              <a:buNone/>
              <a:defRPr sz="1800">
                <a:solidFill>
                  <a:srgbClr val="000000"/>
                </a:solidFill>
              </a:defRPr>
            </a:pPr>
            <a:r>
              <a:rPr sz="2000" b="1">
                <a:solidFill>
                  <a:srgbClr val="232323"/>
                </a:solidFill>
                <a:latin typeface="Helvetica"/>
                <a:ea typeface="Helvetica"/>
                <a:cs typeface="Helvetica"/>
                <a:sym typeface="Helvetica"/>
              </a:rPr>
              <a:t>Mission</a:t>
            </a:r>
          </a:p>
          <a:p>
            <a:pPr marL="0" lvl="0" indent="0" algn="just" defTabSz="457200">
              <a:spcBef>
                <a:spcPts val="0"/>
              </a:spcBef>
              <a:buSzTx/>
              <a:buFontTx/>
              <a:buNone/>
              <a:defRPr sz="1800">
                <a:solidFill>
                  <a:srgbClr val="000000"/>
                </a:solidFill>
              </a:defRPr>
            </a:pPr>
            <a:endParaRPr sz="1550">
              <a:solidFill>
                <a:srgbClr val="232323"/>
              </a:solidFill>
              <a:latin typeface="Helvetica"/>
              <a:ea typeface="Helvetica"/>
              <a:cs typeface="Helvetica"/>
              <a:sym typeface="Helvetica"/>
            </a:endParaRPr>
          </a:p>
          <a:p>
            <a:pPr marL="0" lvl="0" indent="0" algn="just" defTabSz="457200">
              <a:spcBef>
                <a:spcPts val="0"/>
              </a:spcBef>
              <a:buSzTx/>
              <a:buFontTx/>
              <a:buNone/>
              <a:defRPr sz="1800">
                <a:solidFill>
                  <a:srgbClr val="000000"/>
                </a:solidFill>
              </a:defRPr>
            </a:pPr>
            <a:r>
              <a:rPr sz="1550">
                <a:solidFill>
                  <a:srgbClr val="232323"/>
                </a:solidFill>
                <a:latin typeface="Helvetica"/>
                <a:ea typeface="Helvetica"/>
                <a:cs typeface="Helvetica"/>
                <a:sym typeface="Helvetica"/>
              </a:rPr>
              <a:t>Yale Young Global Scholars empowers the next generation of leaders by building a global community and designing interdisciplinary programs that foster intellectual curiosity, deepen understanding and inspire creative action across all borders.</a:t>
            </a:r>
          </a:p>
        </p:txBody>
      </p:sp>
      <p:sp>
        <p:nvSpPr>
          <p:cNvPr id="98" name="Shape 98"/>
          <p:cNvSpPr/>
          <p:nvPr/>
        </p:nvSpPr>
        <p:spPr>
          <a:xfrm>
            <a:off x="612896" y="6762501"/>
            <a:ext cx="5715039" cy="18831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a:latin typeface="Helvetica Neue"/>
                <a:ea typeface="Helvetica Neue"/>
                <a:cs typeface="Helvetica Neue"/>
                <a:sym typeface="Helvetica Neue"/>
              </a:rPr>
              <a:t>Courses</a:t>
            </a:r>
          </a:p>
          <a:p>
            <a:pPr lvl="0" algn="l">
              <a:defRPr sz="1800"/>
            </a:pPr>
            <a:endParaRPr sz="1550"/>
          </a:p>
          <a:p>
            <a:pPr marL="317852" lvl="0" indent="-317852" algn="l" defTabSz="457200">
              <a:buSzPct val="100000"/>
              <a:buAutoNum type="arabicPeriod"/>
              <a:defRPr sz="1800"/>
            </a:pPr>
            <a:r>
              <a:rPr sz="1550">
                <a:solidFill>
                  <a:srgbClr val="232323"/>
                </a:solidFill>
                <a:latin typeface="Helvetica"/>
                <a:ea typeface="Helvetica"/>
                <a:cs typeface="Helvetica"/>
                <a:sym typeface="Helvetica"/>
              </a:rPr>
              <a:t>Applied Science &amp; Engineering (ASE) - </a:t>
            </a:r>
            <a:r>
              <a:rPr sz="1550" u="sng">
                <a:solidFill>
                  <a:srgbClr val="232323"/>
                </a:solidFill>
                <a:latin typeface="Helvetica"/>
                <a:ea typeface="Helvetica"/>
                <a:cs typeface="Helvetica"/>
                <a:sym typeface="Helvetica"/>
                <a:hlinkClick r:id="rId2"/>
              </a:rPr>
              <a:t>click here</a:t>
            </a:r>
            <a:endParaRPr sz="1550">
              <a:solidFill>
                <a:srgbClr val="232323"/>
              </a:solidFill>
              <a:latin typeface="Helvetica"/>
              <a:ea typeface="Helvetica"/>
              <a:cs typeface="Helvetica"/>
              <a:sym typeface="Helvetica"/>
            </a:endParaRPr>
          </a:p>
          <a:p>
            <a:pPr marL="317852" lvl="0" indent="-317852" algn="l" defTabSz="457200">
              <a:buSzPct val="100000"/>
              <a:buAutoNum type="arabicPeriod"/>
              <a:defRPr sz="1800"/>
            </a:pPr>
            <a:r>
              <a:rPr sz="1550">
                <a:solidFill>
                  <a:srgbClr val="232323"/>
                </a:solidFill>
                <a:latin typeface="Helvetica"/>
                <a:ea typeface="Helvetica"/>
                <a:cs typeface="Helvetica"/>
                <a:sym typeface="Helvetica"/>
              </a:rPr>
              <a:t>Biological &amp; Biomedical Science (BBS) - </a:t>
            </a:r>
            <a:r>
              <a:rPr sz="1550" u="sng">
                <a:solidFill>
                  <a:srgbClr val="232323"/>
                </a:solidFill>
                <a:latin typeface="Helvetica"/>
                <a:ea typeface="Helvetica"/>
                <a:cs typeface="Helvetica"/>
                <a:sym typeface="Helvetica"/>
                <a:hlinkClick r:id="rId3"/>
              </a:rPr>
              <a:t>click here</a:t>
            </a:r>
            <a:endParaRPr sz="1550">
              <a:solidFill>
                <a:srgbClr val="232323"/>
              </a:solidFill>
              <a:latin typeface="Helvetica"/>
              <a:ea typeface="Helvetica"/>
              <a:cs typeface="Helvetica"/>
              <a:sym typeface="Helvetica"/>
            </a:endParaRPr>
          </a:p>
          <a:p>
            <a:pPr marL="317852" lvl="0" indent="-317852" algn="l" defTabSz="457200">
              <a:buSzPct val="100000"/>
              <a:buAutoNum type="arabicPeriod"/>
              <a:defRPr sz="1800"/>
            </a:pPr>
            <a:r>
              <a:rPr sz="1550">
                <a:solidFill>
                  <a:srgbClr val="232323"/>
                </a:solidFill>
                <a:latin typeface="Helvetica"/>
                <a:ea typeface="Helvetica"/>
                <a:cs typeface="Helvetica"/>
                <a:sym typeface="Helvetica"/>
              </a:rPr>
              <a:t>Literature, Philosophy, &amp; Culture (LPC) - </a:t>
            </a:r>
            <a:r>
              <a:rPr sz="1550" u="sng">
                <a:solidFill>
                  <a:srgbClr val="232323"/>
                </a:solidFill>
                <a:latin typeface="Helvetica"/>
                <a:ea typeface="Helvetica"/>
                <a:cs typeface="Helvetica"/>
                <a:sym typeface="Helvetica"/>
                <a:hlinkClick r:id="rId4"/>
              </a:rPr>
              <a:t>click here</a:t>
            </a:r>
            <a:endParaRPr sz="1550">
              <a:solidFill>
                <a:srgbClr val="232323"/>
              </a:solidFill>
              <a:latin typeface="Helvetica"/>
              <a:ea typeface="Helvetica"/>
              <a:cs typeface="Helvetica"/>
              <a:sym typeface="Helvetica"/>
            </a:endParaRPr>
          </a:p>
          <a:p>
            <a:pPr marL="317852" lvl="0" indent="-317852" algn="l" defTabSz="457200">
              <a:buSzPct val="100000"/>
              <a:buAutoNum type="arabicPeriod"/>
              <a:defRPr sz="1800"/>
            </a:pPr>
            <a:r>
              <a:rPr sz="1550">
                <a:solidFill>
                  <a:srgbClr val="232323"/>
                </a:solidFill>
                <a:latin typeface="Helvetica"/>
                <a:ea typeface="Helvetica"/>
                <a:cs typeface="Helvetica"/>
                <a:sym typeface="Helvetica"/>
              </a:rPr>
              <a:t>Politics, Law, &amp; Economics (PLE) - </a:t>
            </a:r>
            <a:r>
              <a:rPr sz="1550" u="sng">
                <a:solidFill>
                  <a:srgbClr val="232323"/>
                </a:solidFill>
                <a:latin typeface="Helvetica"/>
                <a:ea typeface="Helvetica"/>
                <a:cs typeface="Helvetica"/>
                <a:sym typeface="Helvetica"/>
                <a:hlinkClick r:id="rId5"/>
              </a:rPr>
              <a:t>click here</a:t>
            </a:r>
            <a:endParaRPr sz="1550">
              <a:solidFill>
                <a:srgbClr val="232323"/>
              </a:solidFill>
              <a:latin typeface="Helvetica"/>
              <a:ea typeface="Helvetica"/>
              <a:cs typeface="Helvetica"/>
              <a:sym typeface="Helvetica"/>
            </a:endParaRPr>
          </a:p>
          <a:p>
            <a:pPr marL="317852" lvl="0" indent="-317852" algn="l" defTabSz="457200">
              <a:buSzPct val="100000"/>
              <a:buAutoNum type="arabicPeriod"/>
              <a:defRPr sz="1800"/>
            </a:pPr>
            <a:r>
              <a:rPr sz="1550">
                <a:solidFill>
                  <a:srgbClr val="232323"/>
                </a:solidFill>
                <a:latin typeface="Helvetica"/>
                <a:ea typeface="Helvetica"/>
                <a:cs typeface="Helvetica"/>
                <a:sym typeface="Helvetica"/>
              </a:rPr>
              <a:t>Solving Global Challenges (SGC) - </a:t>
            </a:r>
            <a:r>
              <a:rPr sz="1550" u="sng">
                <a:solidFill>
                  <a:srgbClr val="232323"/>
                </a:solidFill>
                <a:latin typeface="Helvetica"/>
                <a:ea typeface="Helvetica"/>
                <a:cs typeface="Helvetica"/>
                <a:sym typeface="Helvetica"/>
                <a:hlinkClick r:id="rId6"/>
              </a:rPr>
              <a:t>click here</a:t>
            </a:r>
          </a:p>
        </p:txBody>
      </p:sp>
      <p:sp>
        <p:nvSpPr>
          <p:cNvPr id="99" name="Shape 99"/>
          <p:cNvSpPr/>
          <p:nvPr/>
        </p:nvSpPr>
        <p:spPr>
          <a:xfrm>
            <a:off x="6700941" y="6402901"/>
            <a:ext cx="5715039" cy="2606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More information</a:t>
            </a:r>
          </a:p>
          <a:p>
            <a:pPr lvl="0" algn="l">
              <a:defRPr sz="1800"/>
            </a:pPr>
            <a:endParaRPr sz="1550" dirty="0"/>
          </a:p>
          <a:p>
            <a:pPr marL="317852" lvl="0" indent="-317852" algn="just" defTabSz="457200">
              <a:buSzPct val="100000"/>
              <a:buAutoNum type="arabicPeriod"/>
              <a:defRPr sz="1800"/>
            </a:pPr>
            <a:r>
              <a:rPr sz="1550" u="sng" dirty="0">
                <a:solidFill>
                  <a:srgbClr val="232323"/>
                </a:solidFill>
                <a:latin typeface="Helvetica"/>
                <a:ea typeface="Helvetica"/>
                <a:cs typeface="Helvetica"/>
                <a:sym typeface="Helvetica"/>
                <a:hlinkClick r:id="rId7"/>
              </a:rPr>
              <a:t>Yale Young Global Scholars website</a:t>
            </a:r>
            <a:endParaRPr sz="1550"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sz="1550" u="sng" dirty="0">
                <a:solidFill>
                  <a:srgbClr val="232323"/>
                </a:solidFill>
                <a:latin typeface="Helvetica"/>
                <a:ea typeface="Helvetica"/>
                <a:cs typeface="Helvetica"/>
                <a:sym typeface="Helvetica"/>
                <a:hlinkClick r:id="rId8"/>
              </a:rPr>
              <a:t>Program &amp; course information</a:t>
            </a:r>
            <a:endParaRPr sz="1550"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sz="1550" u="sng" dirty="0">
                <a:solidFill>
                  <a:srgbClr val="232323"/>
                </a:solidFill>
                <a:latin typeface="Helvetica"/>
                <a:ea typeface="Helvetica"/>
                <a:cs typeface="Helvetica"/>
                <a:sym typeface="Helvetica"/>
                <a:hlinkClick r:id="rId9"/>
              </a:rPr>
              <a:t>YYGS YouTube channel</a:t>
            </a:r>
            <a:endParaRPr sz="1550"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sz="1550" u="sng" dirty="0">
                <a:solidFill>
                  <a:srgbClr val="232323"/>
                </a:solidFill>
                <a:latin typeface="Helvetica"/>
                <a:ea typeface="Helvetica"/>
                <a:cs typeface="Helvetica"/>
                <a:sym typeface="Helvetica"/>
                <a:hlinkClick r:id="rId7"/>
              </a:rPr>
              <a:t>How to Apply</a:t>
            </a:r>
            <a:r>
              <a:rPr sz="1550" dirty="0">
                <a:solidFill>
                  <a:srgbClr val="232323"/>
                </a:solidFill>
                <a:latin typeface="Helvetica"/>
                <a:ea typeface="Helvetica"/>
                <a:cs typeface="Helvetica"/>
                <a:sym typeface="Helvetica"/>
              </a:rPr>
              <a:t> (You must also complete the Seren Scholarship Application Form. See </a:t>
            </a:r>
            <a:r>
              <a:rPr sz="1550" u="sng" dirty="0">
                <a:solidFill>
                  <a:srgbClr val="232323"/>
                </a:solidFill>
                <a:latin typeface="Helvetica"/>
                <a:ea typeface="Helvetica"/>
                <a:cs typeface="Helvetica"/>
                <a:sym typeface="Helvetica"/>
                <a:hlinkClick r:id="rId10" action="ppaction://hlinksldjump"/>
              </a:rPr>
              <a:t>page 10</a:t>
            </a:r>
            <a:r>
              <a:rPr sz="1550" dirty="0">
                <a:solidFill>
                  <a:srgbClr val="232323"/>
                </a:solidFill>
                <a:latin typeface="Helvetica"/>
                <a:ea typeface="Helvetica"/>
                <a:cs typeface="Helvetica"/>
                <a:sym typeface="Helvetica"/>
              </a:rPr>
              <a:t> for this info.)</a:t>
            </a:r>
          </a:p>
          <a:p>
            <a:pPr marL="317852" lvl="0" indent="-317852" algn="just" defTabSz="457200">
              <a:buSzPct val="100000"/>
              <a:buAutoNum type="arabicPeriod"/>
              <a:defRPr sz="1800"/>
            </a:pPr>
            <a:r>
              <a:rPr sz="1550" u="sng" dirty="0">
                <a:solidFill>
                  <a:srgbClr val="232323"/>
                </a:solidFill>
                <a:latin typeface="Helvetica"/>
                <a:ea typeface="Helvetica"/>
                <a:cs typeface="Helvetica"/>
                <a:sym typeface="Helvetica"/>
                <a:hlinkClick r:id="rId11"/>
              </a:rPr>
              <a:t>Eligibility criteria for YYGS</a:t>
            </a:r>
            <a:r>
              <a:rPr sz="1550" dirty="0">
                <a:solidFill>
                  <a:srgbClr val="232323"/>
                </a:solidFill>
                <a:latin typeface="Helvetica"/>
                <a:ea typeface="Helvetica"/>
                <a:cs typeface="Helvetica"/>
                <a:sym typeface="Helvetica"/>
              </a:rPr>
              <a:t> (You must also be a Year 12 Seren student to be eligible for support from Seren for this opportunity).</a:t>
            </a:r>
          </a:p>
        </p:txBody>
      </p:sp>
      <p:sp>
        <p:nvSpPr>
          <p:cNvPr id="100" name="Shape 100"/>
          <p:cNvSpPr/>
          <p:nvPr/>
        </p:nvSpPr>
        <p:spPr>
          <a:xfrm>
            <a:off x="6700941" y="2271815"/>
            <a:ext cx="5715039" cy="21176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The 2020 Seren-Yale Young Global Scholars (YYGS) Scholarship</a:t>
            </a:r>
          </a:p>
          <a:p>
            <a:pPr lvl="0" algn="l">
              <a:defRPr sz="1800"/>
            </a:pPr>
            <a:endParaRPr sz="1550" b="1" dirty="0">
              <a:latin typeface="Helvetica Neue"/>
              <a:ea typeface="Helvetica Neue"/>
              <a:cs typeface="Helvetica Neue"/>
              <a:sym typeface="Helvetica Neue"/>
            </a:endParaRPr>
          </a:p>
          <a:p>
            <a:pPr lvl="0" algn="just">
              <a:defRPr sz="1800"/>
            </a:pPr>
            <a:r>
              <a:rPr sz="1550" dirty="0">
                <a:latin typeface="Helvetica Neue"/>
                <a:ea typeface="Helvetica Neue"/>
                <a:cs typeface="Helvetica Neue"/>
                <a:sym typeface="Helvetica Neue"/>
              </a:rPr>
              <a:t>The Seren-YYGS Scholarship will enable up to 30 Seren students to attend YYGS in 2020. The scholarships of $6,300 per student will cover programme fees, including tuition, accommodation, board/meals, activities &amp; health insurance. Please see </a:t>
            </a:r>
            <a:r>
              <a:rPr sz="1550" u="sng" dirty="0">
                <a:latin typeface="Helvetica Neue"/>
                <a:ea typeface="Helvetica Neue"/>
                <a:cs typeface="Helvetica Neue"/>
                <a:sym typeface="Helvetica Neue"/>
                <a:hlinkClick r:id="rId12" action="ppaction://hlinksldjump"/>
              </a:rPr>
              <a:t>page 1</a:t>
            </a:r>
            <a:r>
              <a:rPr lang="en-GB" sz="1550" u="sng" dirty="0">
                <a:latin typeface="Helvetica Neue"/>
                <a:ea typeface="Helvetica Neue"/>
                <a:cs typeface="Helvetica Neue"/>
                <a:sym typeface="Helvetica Neue"/>
                <a:hlinkClick r:id="rId12" action="ppaction://hlinksldjump"/>
              </a:rPr>
              <a:t>2</a:t>
            </a:r>
            <a:r>
              <a:rPr sz="1550" dirty="0">
                <a:latin typeface="Helvetica Neue"/>
                <a:ea typeface="Helvetica Neue"/>
                <a:cs typeface="Helvetica Neue"/>
                <a:sym typeface="Helvetica Neue"/>
              </a:rPr>
              <a:t> for more information.</a:t>
            </a:r>
          </a:p>
        </p:txBody>
      </p:sp>
      <p:sp>
        <p:nvSpPr>
          <p:cNvPr id="101" name="Shape 101"/>
          <p:cNvSpPr/>
          <p:nvPr/>
        </p:nvSpPr>
        <p:spPr>
          <a:xfrm>
            <a:off x="6700941" y="4634725"/>
            <a:ext cx="5715039" cy="15228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Application deadline: </a:t>
            </a:r>
          </a:p>
          <a:p>
            <a:pPr lvl="0" algn="l">
              <a:defRPr sz="1800"/>
            </a:pPr>
            <a:endParaRPr sz="2000" dirty="0"/>
          </a:p>
          <a:p>
            <a:pPr lvl="0" algn="l">
              <a:defRPr sz="1800"/>
            </a:pPr>
            <a:r>
              <a:rPr sz="1550" dirty="0">
                <a:latin typeface="Helvetica Neue"/>
                <a:ea typeface="Helvetica Neue"/>
                <a:cs typeface="Helvetica Neue"/>
                <a:sym typeface="Helvetica Neue"/>
              </a:rPr>
              <a:t>11:59 PM Eastern Time Wednesday, 15th January 2020</a:t>
            </a:r>
          </a:p>
          <a:p>
            <a:pPr lvl="0" algn="l">
              <a:defRPr sz="1800"/>
            </a:pPr>
            <a:endParaRPr sz="1550" dirty="0">
              <a:latin typeface="Helvetica Neue"/>
              <a:ea typeface="Helvetica Neue"/>
              <a:cs typeface="Helvetica Neue"/>
              <a:sym typeface="Helvetica Neue"/>
            </a:endParaRPr>
          </a:p>
          <a:p>
            <a:pPr lvl="0" algn="just">
              <a:defRPr sz="1800"/>
            </a:pPr>
            <a:r>
              <a:rPr sz="1550" dirty="0">
                <a:latin typeface="Helvetica Neue"/>
                <a:ea typeface="Helvetica Neue"/>
                <a:cs typeface="Helvetica Neue"/>
                <a:sym typeface="Helvetica Neue"/>
              </a:rPr>
              <a:t>Application Fee: $70 - see </a:t>
            </a:r>
            <a:r>
              <a:rPr sz="1550" u="sng" dirty="0">
                <a:latin typeface="Helvetica Neue"/>
                <a:ea typeface="Helvetica Neue"/>
                <a:cs typeface="Helvetica Neue"/>
                <a:sym typeface="Helvetica Neue"/>
                <a:hlinkClick r:id="rId12" action="ppaction://hlinksldjump"/>
              </a:rPr>
              <a:t>page </a:t>
            </a:r>
            <a:r>
              <a:rPr lang="en-GB" sz="1550" u="sng" dirty="0">
                <a:latin typeface="Helvetica Neue"/>
                <a:ea typeface="Helvetica Neue"/>
                <a:cs typeface="Helvetica Neue"/>
                <a:sym typeface="Helvetica Neue"/>
                <a:hlinkClick r:id="rId12" action="ppaction://hlinksldjump"/>
              </a:rPr>
              <a:t>12</a:t>
            </a:r>
            <a:r>
              <a:rPr sz="1550" dirty="0">
                <a:latin typeface="Helvetica Neue"/>
                <a:ea typeface="Helvetica Neue"/>
                <a:cs typeface="Helvetica Neue"/>
                <a:sym typeface="Helvetica Neue"/>
              </a:rPr>
              <a:t> for more information</a:t>
            </a:r>
          </a:p>
        </p:txBody>
      </p:sp>
      <p:pic>
        <p:nvPicPr>
          <p:cNvPr id="102" name="pasted-image.pdf"/>
          <p:cNvPicPr/>
          <p:nvPr/>
        </p:nvPicPr>
        <p:blipFill>
          <a:blip r:embed="rId13"/>
          <a:stretch>
            <a:fillRect/>
          </a:stretch>
        </p:blipFill>
        <p:spPr>
          <a:xfrm>
            <a:off x="124872" y="9065311"/>
            <a:ext cx="1536701" cy="558801"/>
          </a:xfrm>
          <a:prstGeom prst="rect">
            <a:avLst/>
          </a:prstGeom>
          <a:ln w="12700">
            <a:miter lim="400000"/>
          </a:ln>
        </p:spPr>
      </p:pic>
      <p:pic>
        <p:nvPicPr>
          <p:cNvPr id="103" name="pasted-image.pdf"/>
          <p:cNvPicPr/>
          <p:nvPr/>
        </p:nvPicPr>
        <p:blipFill>
          <a:blip r:embed="rId14"/>
          <a:stretch>
            <a:fillRect/>
          </a:stretch>
        </p:blipFill>
        <p:spPr>
          <a:xfrm>
            <a:off x="11982600" y="246031"/>
            <a:ext cx="785161" cy="785161"/>
          </a:xfrm>
          <a:prstGeom prst="rect">
            <a:avLst/>
          </a:prstGeom>
          <a:ln w="12700">
            <a:miter lim="400000"/>
          </a:ln>
        </p:spPr>
      </p:pic>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9</a:t>
            </a:fld>
            <a:endParaRPr sz="1400"/>
          </a:p>
        </p:txBody>
      </p:sp>
      <p:sp>
        <p:nvSpPr>
          <p:cNvPr id="106" name="Shape 106"/>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Courses &amp; dates</a:t>
            </a:r>
          </a:p>
        </p:txBody>
      </p:sp>
      <p:sp>
        <p:nvSpPr>
          <p:cNvPr id="107" name="Shape 107"/>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pic>
        <p:nvPicPr>
          <p:cNvPr id="108" name="pasted-image.pdf"/>
          <p:cNvPicPr/>
          <p:nvPr/>
        </p:nvPicPr>
        <p:blipFill>
          <a:blip r:embed="rId2"/>
          <a:stretch>
            <a:fillRect/>
          </a:stretch>
        </p:blipFill>
        <p:spPr>
          <a:xfrm>
            <a:off x="1526387" y="2905937"/>
            <a:ext cx="9952026" cy="5620465"/>
          </a:xfrm>
          <a:prstGeom prst="rect">
            <a:avLst/>
          </a:prstGeom>
          <a:ln w="12700">
            <a:miter lim="400000"/>
          </a:ln>
        </p:spPr>
      </p:pic>
      <p:pic>
        <p:nvPicPr>
          <p:cNvPr id="109" name="pasted-image.pdf"/>
          <p:cNvPicPr/>
          <p:nvPr/>
        </p:nvPicPr>
        <p:blipFill>
          <a:blip r:embed="rId3"/>
          <a:stretch>
            <a:fillRect/>
          </a:stretch>
        </p:blipFill>
        <p:spPr>
          <a:xfrm>
            <a:off x="124872" y="9065311"/>
            <a:ext cx="1536701" cy="558801"/>
          </a:xfrm>
          <a:prstGeom prst="rect">
            <a:avLst/>
          </a:prstGeom>
          <a:ln w="12700">
            <a:miter lim="400000"/>
          </a:ln>
        </p:spPr>
      </p:pic>
      <p:pic>
        <p:nvPicPr>
          <p:cNvPr id="110" name="pasted-image.pdf"/>
          <p:cNvPicPr/>
          <p:nvPr/>
        </p:nvPicPr>
        <p:blipFill>
          <a:blip r:embed="rId4"/>
          <a:stretch>
            <a:fillRect/>
          </a:stretch>
        </p:blipFill>
        <p:spPr>
          <a:xfrm>
            <a:off x="11982600" y="246031"/>
            <a:ext cx="785161" cy="785161"/>
          </a:xfrm>
          <a:prstGeom prst="rect">
            <a:avLst/>
          </a:prstGeom>
          <a:ln w="12700">
            <a:miter lim="400000"/>
          </a:ln>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10</a:t>
            </a:fld>
            <a:endParaRPr sz="1400"/>
          </a:p>
        </p:txBody>
      </p:sp>
      <p:sp>
        <p:nvSpPr>
          <p:cNvPr id="113" name="Shape 113"/>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pic>
        <p:nvPicPr>
          <p:cNvPr id="114" name="pasted-image.pdf"/>
          <p:cNvPicPr/>
          <p:nvPr/>
        </p:nvPicPr>
        <p:blipFill>
          <a:blip r:embed="rId2"/>
          <a:stretch>
            <a:fillRect/>
          </a:stretch>
        </p:blipFill>
        <p:spPr>
          <a:xfrm>
            <a:off x="483185" y="2209928"/>
            <a:ext cx="4982476" cy="6817239"/>
          </a:xfrm>
          <a:prstGeom prst="rect">
            <a:avLst/>
          </a:prstGeom>
          <a:ln w="12700">
            <a:miter lim="400000"/>
          </a:ln>
        </p:spPr>
      </p:pic>
      <p:pic>
        <p:nvPicPr>
          <p:cNvPr id="115" name="pasted-image.pdf"/>
          <p:cNvPicPr/>
          <p:nvPr/>
        </p:nvPicPr>
        <p:blipFill>
          <a:blip r:embed="rId3"/>
          <a:stretch>
            <a:fillRect/>
          </a:stretch>
        </p:blipFill>
        <p:spPr>
          <a:xfrm>
            <a:off x="5938407" y="2380786"/>
            <a:ext cx="6492127" cy="4865028"/>
          </a:xfrm>
          <a:prstGeom prst="rect">
            <a:avLst/>
          </a:prstGeom>
          <a:ln w="12700">
            <a:miter lim="400000"/>
          </a:ln>
        </p:spPr>
      </p:pic>
      <p:pic>
        <p:nvPicPr>
          <p:cNvPr id="116" name="pasted-image.pdf"/>
          <p:cNvPicPr/>
          <p:nvPr/>
        </p:nvPicPr>
        <p:blipFill>
          <a:blip r:embed="rId4"/>
          <a:stretch>
            <a:fillRect/>
          </a:stretch>
        </p:blipFill>
        <p:spPr>
          <a:xfrm>
            <a:off x="11982600" y="246031"/>
            <a:ext cx="785161" cy="785161"/>
          </a:xfrm>
          <a:prstGeom prst="rect">
            <a:avLst/>
          </a:prstGeom>
          <a:ln w="12700">
            <a:miter lim="400000"/>
          </a:ln>
        </p:spPr>
      </p:pic>
      <p:pic>
        <p:nvPicPr>
          <p:cNvPr id="117" name="pasted-image.pdf"/>
          <p:cNvPicPr/>
          <p:nvPr/>
        </p:nvPicPr>
        <p:blipFill>
          <a:blip r:embed="rId5"/>
          <a:stretch>
            <a:fillRect/>
          </a:stretch>
        </p:blipFill>
        <p:spPr>
          <a:xfrm>
            <a:off x="124872" y="9065311"/>
            <a:ext cx="1536701" cy="558801"/>
          </a:xfrm>
          <a:prstGeom prst="rect">
            <a:avLst/>
          </a:prstGeom>
          <a:ln w="12700">
            <a:miter lim="400000"/>
          </a:ln>
        </p:spPr>
      </p:pic>
      <p:pic>
        <p:nvPicPr>
          <p:cNvPr id="118" name="Screen Shot 2019-12-11 at 12.37.02 am.png"/>
          <p:cNvPicPr/>
          <p:nvPr/>
        </p:nvPicPr>
        <p:blipFill>
          <a:blip r:embed="rId6"/>
          <a:stretch>
            <a:fillRect/>
          </a:stretch>
        </p:blipFill>
        <p:spPr>
          <a:xfrm>
            <a:off x="5925002" y="7431037"/>
            <a:ext cx="6518938" cy="1578540"/>
          </a:xfrm>
          <a:prstGeom prst="rect">
            <a:avLst/>
          </a:prstGeom>
          <a:ln w="12700">
            <a:miter lim="400000"/>
          </a:ln>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11</a:t>
            </a:fld>
            <a:endParaRPr sz="1400"/>
          </a:p>
        </p:txBody>
      </p:sp>
      <p:sp>
        <p:nvSpPr>
          <p:cNvPr id="121" name="Shape 121"/>
          <p:cNvSpPr/>
          <p:nvPr/>
        </p:nvSpPr>
        <p:spPr>
          <a:xfrm>
            <a:off x="594527"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Who should apply to YYGS?</a:t>
            </a:r>
          </a:p>
        </p:txBody>
      </p:sp>
      <p:sp>
        <p:nvSpPr>
          <p:cNvPr id="122" name="Shape 122"/>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pic>
        <p:nvPicPr>
          <p:cNvPr id="123" name="pasted-image.pdf"/>
          <p:cNvPicPr/>
          <p:nvPr/>
        </p:nvPicPr>
        <p:blipFill>
          <a:blip r:embed="rId2"/>
          <a:stretch>
            <a:fillRect/>
          </a:stretch>
        </p:blipFill>
        <p:spPr>
          <a:xfrm>
            <a:off x="11982600" y="246031"/>
            <a:ext cx="785161" cy="785161"/>
          </a:xfrm>
          <a:prstGeom prst="rect">
            <a:avLst/>
          </a:prstGeom>
          <a:ln w="12700">
            <a:miter lim="400000"/>
          </a:ln>
        </p:spPr>
      </p:pic>
      <p:pic>
        <p:nvPicPr>
          <p:cNvPr id="124" name="pasted-image.pdf"/>
          <p:cNvPicPr/>
          <p:nvPr/>
        </p:nvPicPr>
        <p:blipFill>
          <a:blip r:embed="rId3"/>
          <a:stretch>
            <a:fillRect/>
          </a:stretch>
        </p:blipFill>
        <p:spPr>
          <a:xfrm>
            <a:off x="124872" y="9065311"/>
            <a:ext cx="1536701" cy="558801"/>
          </a:xfrm>
          <a:prstGeom prst="rect">
            <a:avLst/>
          </a:prstGeom>
          <a:ln w="12700">
            <a:miter lim="400000"/>
          </a:ln>
        </p:spPr>
      </p:pic>
      <p:sp>
        <p:nvSpPr>
          <p:cNvPr id="125" name="Shape 125"/>
          <p:cNvSpPr/>
          <p:nvPr/>
        </p:nvSpPr>
        <p:spPr>
          <a:xfrm>
            <a:off x="630073" y="2765044"/>
            <a:ext cx="5742691" cy="60205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defTabSz="429768">
              <a:defRPr sz="1800"/>
            </a:pPr>
            <a:r>
              <a:rPr sz="1692">
                <a:latin typeface="Helvetica"/>
                <a:ea typeface="Helvetica"/>
                <a:cs typeface="Helvetica"/>
                <a:sym typeface="Helvetica"/>
              </a:rPr>
              <a:t>The Yale Young Global Scholars Program is designed to challenge top performing high school students with fast-paced, university-level material. Prior to arriving at Yale, students are required to do preparatory reading and during the program will spend the majority of each day in lectures, seminars, and small-group discussions. Participants also complete a major writing and presentation assignment in which they are asked to collaborate with a team of students. The academic work in the program is intense and each session covers a wide variety of material in two weeks. Students must also be mature and able to engage respectfully and civilly in discussions over controversial intellectual, moral, and political issues.</a:t>
            </a:r>
          </a:p>
          <a:p>
            <a:pPr lvl="0" algn="just" defTabSz="429768">
              <a:defRPr sz="1800"/>
            </a:pPr>
            <a:endParaRPr sz="1692">
              <a:latin typeface="Helvetica"/>
              <a:ea typeface="Helvetica"/>
              <a:cs typeface="Helvetica"/>
              <a:sym typeface="Helvetica"/>
            </a:endParaRPr>
          </a:p>
          <a:p>
            <a:pPr lvl="0" algn="just" defTabSz="429768">
              <a:defRPr sz="1800"/>
            </a:pPr>
            <a:r>
              <a:rPr sz="1692">
                <a:latin typeface="Helvetica"/>
                <a:ea typeface="Helvetica"/>
                <a:cs typeface="Helvetica"/>
                <a:sym typeface="Helvetica"/>
              </a:rPr>
              <a:t>Students in the program have:</a:t>
            </a:r>
          </a:p>
          <a:p>
            <a:pPr lvl="0" algn="just" defTabSz="429768">
              <a:defRPr sz="1800"/>
            </a:pPr>
            <a:endParaRPr sz="1692">
              <a:latin typeface="Helvetica"/>
              <a:ea typeface="Helvetica"/>
              <a:cs typeface="Helvetica"/>
              <a:sym typeface="Helvetica"/>
            </a:endParaRPr>
          </a:p>
          <a:p>
            <a:pPr marL="143255" lvl="0" indent="-143255" algn="l" defTabSz="429768">
              <a:buSzPct val="75000"/>
              <a:buFont typeface="Helvetica Neue"/>
              <a:buChar char="•"/>
              <a:defRPr sz="1800"/>
            </a:pPr>
            <a:r>
              <a:rPr sz="1692">
                <a:latin typeface="Helvetica"/>
                <a:ea typeface="Helvetica"/>
                <a:cs typeface="Helvetica"/>
                <a:sym typeface="Helvetica"/>
              </a:rPr>
              <a:t>excellent academic records</a:t>
            </a:r>
          </a:p>
          <a:p>
            <a:pPr marL="143255" lvl="0" indent="-143255" algn="l" defTabSz="429768">
              <a:buSzPct val="75000"/>
              <a:buFont typeface="Helvetica Neue"/>
              <a:buChar char="•"/>
              <a:defRPr sz="1800"/>
            </a:pPr>
            <a:r>
              <a:rPr sz="1692">
                <a:latin typeface="Helvetica"/>
                <a:ea typeface="Helvetica"/>
                <a:cs typeface="Helvetica"/>
                <a:sym typeface="Helvetica"/>
              </a:rPr>
              <a:t>demonstrated leadership potential</a:t>
            </a:r>
          </a:p>
          <a:p>
            <a:pPr marL="143255" lvl="0" indent="-143255" algn="l" defTabSz="429768">
              <a:buSzPct val="75000"/>
              <a:buFont typeface="Helvetica Neue"/>
              <a:buChar char="•"/>
              <a:defRPr sz="1800"/>
            </a:pPr>
            <a:r>
              <a:rPr sz="1692">
                <a:latin typeface="Helvetica"/>
                <a:ea typeface="Helvetica"/>
                <a:cs typeface="Helvetica"/>
                <a:sym typeface="Helvetica"/>
              </a:rPr>
              <a:t>strong written and verbal communication skills</a:t>
            </a:r>
          </a:p>
          <a:p>
            <a:pPr marL="143255" lvl="0" indent="-143255" algn="l" defTabSz="429768">
              <a:buSzPct val="75000"/>
              <a:buFont typeface="Helvetica Neue"/>
              <a:buChar char="•"/>
              <a:defRPr sz="1800"/>
            </a:pPr>
            <a:r>
              <a:rPr sz="1692">
                <a:latin typeface="Helvetica"/>
                <a:ea typeface="Helvetica"/>
                <a:cs typeface="Helvetica"/>
                <a:sym typeface="Helvetica"/>
              </a:rPr>
              <a:t>desire and ability to work cooperatively with peers</a:t>
            </a:r>
          </a:p>
          <a:p>
            <a:pPr marL="143255" lvl="0" indent="-143255" algn="l" defTabSz="429768">
              <a:buSzPct val="75000"/>
              <a:buFont typeface="Helvetica Neue"/>
              <a:buChar char="•"/>
              <a:defRPr sz="1800"/>
            </a:pPr>
            <a:r>
              <a:rPr sz="1692">
                <a:latin typeface="Helvetica"/>
                <a:ea typeface="Helvetica"/>
                <a:cs typeface="Helvetica"/>
                <a:sym typeface="Helvetica"/>
              </a:rPr>
              <a:t>strong work ethics</a:t>
            </a:r>
          </a:p>
          <a:p>
            <a:pPr marL="143255" lvl="0" indent="-143255" algn="l" defTabSz="429768">
              <a:buSzPct val="75000"/>
              <a:buFont typeface="Helvetica Neue"/>
              <a:buChar char="•"/>
              <a:defRPr sz="1800"/>
            </a:pPr>
            <a:r>
              <a:rPr sz="1692">
                <a:latin typeface="Helvetica"/>
                <a:ea typeface="Helvetica"/>
                <a:cs typeface="Helvetica"/>
                <a:sym typeface="Helvetica"/>
              </a:rPr>
              <a:t>an ability to read, analyse, and reflect on difficult material</a:t>
            </a:r>
          </a:p>
          <a:p>
            <a:pPr marL="143255" lvl="0" indent="-143255" algn="l" defTabSz="429768">
              <a:buSzPct val="75000"/>
              <a:buFont typeface="Helvetica Neue"/>
              <a:buChar char="•"/>
              <a:defRPr sz="1800"/>
            </a:pPr>
            <a:r>
              <a:rPr sz="1692">
                <a:latin typeface="Helvetica"/>
                <a:ea typeface="Helvetica"/>
                <a:cs typeface="Helvetica"/>
                <a:sym typeface="Helvetica"/>
              </a:rPr>
              <a:t>high standards of personal and professional conduct</a:t>
            </a:r>
          </a:p>
        </p:txBody>
      </p:sp>
      <p:sp>
        <p:nvSpPr>
          <p:cNvPr id="126" name="Shape 126"/>
          <p:cNvSpPr/>
          <p:nvPr/>
        </p:nvSpPr>
        <p:spPr>
          <a:xfrm>
            <a:off x="6688267" y="2209928"/>
            <a:ext cx="5742691"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How to Apply</a:t>
            </a:r>
          </a:p>
        </p:txBody>
      </p:sp>
      <p:sp>
        <p:nvSpPr>
          <p:cNvPr id="127" name="Shape 127"/>
          <p:cNvSpPr>
            <a:spLocks noGrp="1"/>
          </p:cNvSpPr>
          <p:nvPr>
            <p:ph type="body" idx="4294967295"/>
          </p:nvPr>
        </p:nvSpPr>
        <p:spPr>
          <a:xfrm>
            <a:off x="6688267" y="2759965"/>
            <a:ext cx="5742691" cy="6345857"/>
          </a:xfrm>
          <a:prstGeom prst="rect">
            <a:avLst/>
          </a:prstGeom>
        </p:spPr>
        <p:txBody>
          <a:bodyPr/>
          <a:lstStyle/>
          <a:p>
            <a:pPr marL="373944" lvl="0" indent="-373944">
              <a:spcBef>
                <a:spcPts val="0"/>
              </a:spcBef>
              <a:buSzPct val="100000"/>
              <a:buFontTx/>
              <a:buAutoNum type="arabicPeriod"/>
              <a:defRPr sz="1800">
                <a:solidFill>
                  <a:srgbClr val="000000"/>
                </a:solidFill>
              </a:defRPr>
            </a:pPr>
            <a:r>
              <a:rPr sz="2000" dirty="0">
                <a:latin typeface="Helvetica"/>
                <a:ea typeface="Helvetica"/>
                <a:cs typeface="Helvetica"/>
                <a:sym typeface="Helvetica"/>
              </a:rPr>
              <a:t>All applications to the Yale Young Global Scholars (YYGS) Program must be made directly to YYGS online. Go to </a:t>
            </a:r>
            <a:r>
              <a:rPr sz="2000" dirty="0">
                <a:solidFill>
                  <a:srgbClr val="0096FF"/>
                </a:solidFill>
                <a:latin typeface="Helvetica"/>
                <a:ea typeface="Helvetica"/>
                <a:cs typeface="Helvetica"/>
                <a:sym typeface="Helvetica"/>
                <a:hlinkClick r:id="rId4"/>
              </a:rPr>
              <a:t>globalscholars.yale.edu</a:t>
            </a:r>
            <a:r>
              <a:rPr sz="2000" dirty="0">
                <a:latin typeface="Helvetica"/>
                <a:ea typeface="Helvetica"/>
                <a:cs typeface="Helvetica"/>
                <a:sym typeface="Helvetica"/>
              </a:rPr>
              <a:t> or </a:t>
            </a:r>
            <a:r>
              <a:rPr sz="2000" dirty="0">
                <a:solidFill>
                  <a:srgbClr val="0096FF"/>
                </a:solidFill>
                <a:latin typeface="Helvetica"/>
                <a:ea typeface="Helvetica"/>
                <a:cs typeface="Helvetica"/>
                <a:sym typeface="Helvetica"/>
                <a:hlinkClick r:id="rId5"/>
              </a:rPr>
              <a:t>click here</a:t>
            </a:r>
            <a:r>
              <a:rPr sz="2000" dirty="0">
                <a:latin typeface="Helvetica"/>
                <a:ea typeface="Helvetica"/>
                <a:cs typeface="Helvetica"/>
                <a:sym typeface="Helvetica"/>
              </a:rPr>
              <a:t>.</a:t>
            </a:r>
          </a:p>
          <a:p>
            <a:pPr marL="373944" lvl="0" indent="-373944">
              <a:spcBef>
                <a:spcPts val="0"/>
              </a:spcBef>
              <a:buSzPct val="100000"/>
              <a:buFontTx/>
              <a:buAutoNum type="arabicPeriod"/>
              <a:defRPr sz="1800">
                <a:solidFill>
                  <a:srgbClr val="000000"/>
                </a:solidFill>
              </a:defRPr>
            </a:pPr>
            <a:endParaRPr sz="2000" dirty="0">
              <a:latin typeface="Helvetica"/>
              <a:ea typeface="Helvetica"/>
              <a:cs typeface="Helvetica"/>
              <a:sym typeface="Helvetica"/>
            </a:endParaRPr>
          </a:p>
          <a:p>
            <a:pPr marL="373944" lvl="0" indent="-373944" defTabSz="457200">
              <a:spcBef>
                <a:spcPts val="0"/>
              </a:spcBef>
              <a:buSzPct val="100000"/>
              <a:buFontTx/>
              <a:buAutoNum type="arabicPeriod" startAt="2"/>
              <a:defRPr sz="1800">
                <a:solidFill>
                  <a:srgbClr val="000000"/>
                </a:solidFill>
              </a:defRPr>
            </a:pPr>
            <a:r>
              <a:rPr sz="2000" dirty="0">
                <a:solidFill>
                  <a:srgbClr val="232323"/>
                </a:solidFill>
                <a:latin typeface="Helvetica"/>
                <a:ea typeface="Helvetica"/>
                <a:cs typeface="Helvetica"/>
                <a:sym typeface="Helvetica"/>
              </a:rPr>
              <a:t>Seren pupils must also complete the 2020 Seren International Programme Scholarship Application Form (</a:t>
            </a:r>
            <a:r>
              <a:rPr sz="2000" u="sng" dirty="0">
                <a:solidFill>
                  <a:srgbClr val="232323"/>
                </a:solidFill>
                <a:latin typeface="Helvetica"/>
                <a:ea typeface="Helvetica"/>
                <a:cs typeface="Helvetica"/>
                <a:sym typeface="Helvetica"/>
                <a:hlinkClick r:id="rId6"/>
              </a:rPr>
              <a:t>click here</a:t>
            </a:r>
            <a:r>
              <a:rPr sz="2000" dirty="0">
                <a:solidFill>
                  <a:srgbClr val="232323"/>
                </a:solidFill>
                <a:latin typeface="Helvetica"/>
                <a:ea typeface="Helvetica"/>
                <a:cs typeface="Helvetica"/>
                <a:sym typeface="Helvetica"/>
              </a:rPr>
              <a:t>) if you wish to receive financial support from the Welsh Government &amp; </a:t>
            </a:r>
            <a:r>
              <a:rPr lang="en-GB" sz="2000" dirty="0">
                <a:solidFill>
                  <a:srgbClr val="232323"/>
                </a:solidFill>
                <a:latin typeface="Helvetica"/>
                <a:ea typeface="Helvetica"/>
                <a:cs typeface="Helvetica"/>
                <a:sym typeface="Helvetica"/>
              </a:rPr>
              <a:t>Seren </a:t>
            </a:r>
            <a:r>
              <a:rPr sz="2000" dirty="0">
                <a:solidFill>
                  <a:srgbClr val="232323"/>
                </a:solidFill>
                <a:latin typeface="Helvetica"/>
                <a:ea typeface="Helvetica"/>
                <a:cs typeface="Helvetica"/>
                <a:sym typeface="Helvetica"/>
              </a:rPr>
              <a:t>to attend the Yale Young Global Scholars (YYGS) Program in 2020.</a:t>
            </a:r>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12</a:t>
            </a:fld>
            <a:endParaRPr sz="1400"/>
          </a:p>
        </p:txBody>
      </p:sp>
      <p:sp>
        <p:nvSpPr>
          <p:cNvPr id="130" name="Shape 130"/>
          <p:cNvSpPr/>
          <p:nvPr/>
        </p:nvSpPr>
        <p:spPr>
          <a:xfrm>
            <a:off x="6688267" y="2209928"/>
            <a:ext cx="5742691"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Accessing funding</a:t>
            </a:r>
          </a:p>
        </p:txBody>
      </p:sp>
      <p:sp>
        <p:nvSpPr>
          <p:cNvPr id="131" name="Shape 131"/>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pic>
        <p:nvPicPr>
          <p:cNvPr id="132" name="pasted-image.pdf"/>
          <p:cNvPicPr/>
          <p:nvPr/>
        </p:nvPicPr>
        <p:blipFill>
          <a:blip r:embed="rId2"/>
          <a:stretch>
            <a:fillRect/>
          </a:stretch>
        </p:blipFill>
        <p:spPr>
          <a:xfrm>
            <a:off x="11982600" y="246031"/>
            <a:ext cx="785161" cy="785161"/>
          </a:xfrm>
          <a:prstGeom prst="rect">
            <a:avLst/>
          </a:prstGeom>
          <a:ln w="12700">
            <a:miter lim="400000"/>
          </a:ln>
        </p:spPr>
      </p:pic>
      <p:pic>
        <p:nvPicPr>
          <p:cNvPr id="133" name="pasted-image.pdf"/>
          <p:cNvPicPr/>
          <p:nvPr/>
        </p:nvPicPr>
        <p:blipFill>
          <a:blip r:embed="rId3"/>
          <a:stretch>
            <a:fillRect/>
          </a:stretch>
        </p:blipFill>
        <p:spPr>
          <a:xfrm>
            <a:off x="124872" y="9065311"/>
            <a:ext cx="1536701" cy="558801"/>
          </a:xfrm>
          <a:prstGeom prst="rect">
            <a:avLst/>
          </a:prstGeom>
          <a:ln w="12700">
            <a:miter lim="400000"/>
          </a:ln>
        </p:spPr>
      </p:pic>
      <p:sp>
        <p:nvSpPr>
          <p:cNvPr id="134" name="Shape 134"/>
          <p:cNvSpPr/>
          <p:nvPr/>
        </p:nvSpPr>
        <p:spPr>
          <a:xfrm>
            <a:off x="6688267" y="2905937"/>
            <a:ext cx="5742691" cy="589705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192023" lvl="0" indent="-192023" algn="just" defTabSz="384047">
              <a:buSzPct val="75000"/>
              <a:buFont typeface="Helvetica Neue"/>
              <a:buChar char="•"/>
              <a:defRPr sz="1800"/>
            </a:pPr>
            <a:r>
              <a:rPr sz="1512" dirty="0">
                <a:latin typeface="Helvetica"/>
                <a:ea typeface="Helvetica"/>
                <a:cs typeface="Helvetica"/>
                <a:sym typeface="Helvetica"/>
              </a:rPr>
              <a:t>The Seren-YYGS Scholarship will be given to up to 30 Seren students in 2020 to cover the programme fees of $6,300/student***</a:t>
            </a: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Admitted students will be required to fund or raise sponsorship for the cost of flights. The Welsh Government, </a:t>
            </a:r>
            <a:r>
              <a:rPr lang="en-GB" sz="1512" dirty="0">
                <a:latin typeface="Helvetica"/>
                <a:ea typeface="Helvetica"/>
                <a:cs typeface="Helvetica"/>
                <a:sym typeface="Helvetica"/>
              </a:rPr>
              <a:t>Seren</a:t>
            </a:r>
            <a:r>
              <a:rPr sz="1512" dirty="0">
                <a:latin typeface="Helvetica"/>
                <a:ea typeface="Helvetica"/>
                <a:cs typeface="Helvetica"/>
                <a:sym typeface="Helvetica"/>
              </a:rPr>
              <a:t>, Equal Education and other organisations &amp; sponsors will also be supporting the cost of flights for pupils most in need of this additional financial support to attend YYGS.</a:t>
            </a: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Apply directly to YYGS via </a:t>
            </a:r>
            <a:r>
              <a:rPr sz="1512" u="sng" dirty="0">
                <a:latin typeface="Helvetica"/>
                <a:ea typeface="Helvetica"/>
                <a:cs typeface="Helvetica"/>
                <a:sym typeface="Helvetica"/>
                <a:hlinkClick r:id="rId4"/>
              </a:rPr>
              <a:t>globalscholars.yale.edu</a:t>
            </a:r>
            <a:endParaRPr sz="1512" dirty="0">
              <a:latin typeface="Helvetica"/>
              <a:ea typeface="Helvetica"/>
              <a:cs typeface="Helvetica"/>
              <a:sym typeface="Helvetica"/>
            </a:endParaRP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Complete the 2020 Seren International Summer Programme Scholarship Application Form (</a:t>
            </a:r>
            <a:r>
              <a:rPr sz="1512" u="sng" dirty="0">
                <a:latin typeface="Helvetica"/>
                <a:ea typeface="Helvetica"/>
                <a:cs typeface="Helvetica"/>
                <a:sym typeface="Helvetica"/>
                <a:hlinkClick r:id="rId5"/>
              </a:rPr>
              <a:t>click here</a:t>
            </a:r>
            <a:r>
              <a:rPr sz="1512" dirty="0">
                <a:latin typeface="Helvetica"/>
                <a:ea typeface="Helvetica"/>
                <a:cs typeface="Helvetica"/>
                <a:sym typeface="Helvetica"/>
              </a:rPr>
              <a:t>)</a:t>
            </a: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Complete the Financial Aid section of the YYGS application form in full with as much information as possible. </a:t>
            </a:r>
          </a:p>
          <a:p>
            <a:pPr lvl="0" algn="just" defTabSz="384047">
              <a:defRPr sz="1800"/>
            </a:pPr>
            <a:endParaRPr sz="1512" dirty="0">
              <a:latin typeface="Helvetica"/>
              <a:ea typeface="Helvetica"/>
              <a:cs typeface="Helvetica"/>
              <a:sym typeface="Helvetica"/>
            </a:endParaRPr>
          </a:p>
          <a:p>
            <a:pPr lvl="0" algn="just" defTabSz="490727">
              <a:defRPr sz="1800"/>
            </a:pPr>
            <a:r>
              <a:rPr sz="1344" dirty="0"/>
              <a:t>***The funding available through </a:t>
            </a:r>
            <a:r>
              <a:rPr lang="en-GB" sz="1344" dirty="0" err="1"/>
              <a:t>Seren’s</a:t>
            </a:r>
            <a:r>
              <a:rPr lang="en-GB" sz="1344" dirty="0"/>
              <a:t> </a:t>
            </a:r>
            <a:r>
              <a:rPr sz="1344" dirty="0"/>
              <a:t>partnerships and scholarships will cover programme fees, including tuition, accommodation, board/meals, activities &amp; health insurance. Other costs will include flights, airport transfers, and miscellaneous expenses such as spending money. Please note that separate additional sponsorship is being raised from a range of organisations and individuals to support the costs of flights for the successful students most in need of this additional support (eligibility criteria will apply).</a:t>
            </a:r>
          </a:p>
        </p:txBody>
      </p:sp>
      <p:sp>
        <p:nvSpPr>
          <p:cNvPr id="135" name="Shape 135"/>
          <p:cNvSpPr/>
          <p:nvPr/>
        </p:nvSpPr>
        <p:spPr>
          <a:xfrm>
            <a:off x="560639" y="2209928"/>
            <a:ext cx="5742691" cy="662043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defTabSz="479044">
              <a:defRPr sz="1800"/>
            </a:pPr>
            <a:r>
              <a:rPr sz="1968" b="1" dirty="0">
                <a:solidFill>
                  <a:srgbClr val="0096FF"/>
                </a:solidFill>
                <a:latin typeface="Helvetica"/>
                <a:ea typeface="Helvetica"/>
                <a:cs typeface="Helvetica"/>
                <a:sym typeface="Helvetica"/>
              </a:rPr>
              <a:t>Required application components</a:t>
            </a:r>
          </a:p>
          <a:p>
            <a:pPr lvl="0" algn="l" defTabSz="479044">
              <a:defRPr sz="1800"/>
            </a:pPr>
            <a:endParaRPr sz="1640" dirty="0">
              <a:latin typeface="Helvetica"/>
              <a:ea typeface="Helvetica"/>
              <a:cs typeface="Helvetica"/>
              <a:sym typeface="Helvetica"/>
            </a:endParaRPr>
          </a:p>
          <a:p>
            <a:pPr marL="208279" lvl="0" indent="-208279" algn="l" defTabSz="479044">
              <a:buSzPct val="75000"/>
              <a:buFont typeface="Helvetica Neue"/>
              <a:buChar char="•"/>
              <a:defRPr sz="1800"/>
            </a:pPr>
            <a:r>
              <a:rPr sz="1640" dirty="0">
                <a:latin typeface="Helvetica"/>
                <a:ea typeface="Helvetica"/>
                <a:cs typeface="Helvetica"/>
                <a:sym typeface="Helvetica"/>
              </a:rPr>
              <a:t>Personal Information</a:t>
            </a:r>
          </a:p>
          <a:p>
            <a:pPr marL="208279" lvl="0" indent="-208279" algn="l" defTabSz="479044">
              <a:buSzPct val="75000"/>
              <a:buFont typeface="Helvetica Neue"/>
              <a:buChar char="•"/>
              <a:defRPr sz="1800"/>
            </a:pPr>
            <a:r>
              <a:rPr sz="1640" dirty="0">
                <a:latin typeface="Helvetica"/>
                <a:ea typeface="Helvetica"/>
                <a:cs typeface="Helvetica"/>
                <a:sym typeface="Helvetica"/>
              </a:rPr>
              <a:t>Activities List</a:t>
            </a:r>
          </a:p>
          <a:p>
            <a:pPr marL="208279" lvl="0" indent="-208279" algn="l" defTabSz="479044">
              <a:buSzPct val="75000"/>
              <a:buFont typeface="Helvetica Neue"/>
              <a:buChar char="•"/>
              <a:defRPr sz="1800"/>
            </a:pPr>
            <a:r>
              <a:rPr sz="1640" dirty="0">
                <a:latin typeface="Helvetica"/>
                <a:ea typeface="Helvetica"/>
                <a:cs typeface="Helvetica"/>
                <a:sym typeface="Helvetica"/>
              </a:rPr>
              <a:t>1 x 500 word essay</a:t>
            </a:r>
          </a:p>
          <a:p>
            <a:pPr marL="208279" lvl="0" indent="-208279" algn="l" defTabSz="479044">
              <a:buSzPct val="75000"/>
              <a:buFont typeface="Helvetica Neue"/>
              <a:buChar char="•"/>
              <a:defRPr sz="1800"/>
            </a:pPr>
            <a:r>
              <a:rPr sz="1640" dirty="0">
                <a:latin typeface="Helvetica"/>
                <a:ea typeface="Helvetica"/>
                <a:cs typeface="Helvetica"/>
                <a:sym typeface="Helvetica"/>
              </a:rPr>
              <a:t>1 x 200 word short response</a:t>
            </a:r>
          </a:p>
          <a:p>
            <a:pPr marL="208279" lvl="0" indent="-208279" algn="l" defTabSz="479044">
              <a:buSzPct val="75000"/>
              <a:buFont typeface="Helvetica Neue"/>
              <a:buChar char="•"/>
              <a:defRPr sz="1800"/>
            </a:pPr>
            <a:r>
              <a:rPr sz="1640" dirty="0">
                <a:latin typeface="Helvetica"/>
                <a:ea typeface="Helvetica"/>
                <a:cs typeface="Helvetica"/>
                <a:sym typeface="Helvetica"/>
              </a:rPr>
              <a:t>Official school transcript (typically GCSE certificates for Seren pupils)</a:t>
            </a:r>
          </a:p>
          <a:p>
            <a:pPr marL="208279" lvl="0" indent="-208279" algn="l" defTabSz="479044">
              <a:buSzPct val="75000"/>
              <a:buFont typeface="Helvetica Neue"/>
              <a:buChar char="•"/>
              <a:defRPr sz="1800"/>
            </a:pPr>
            <a:r>
              <a:rPr sz="1640" dirty="0">
                <a:latin typeface="Helvetica"/>
                <a:ea typeface="Helvetica"/>
                <a:cs typeface="Helvetica"/>
                <a:sym typeface="Helvetica"/>
              </a:rPr>
              <a:t>2 x Letters of Recommendation (as completed YYGS Recommendation Forms Only)</a:t>
            </a:r>
          </a:p>
          <a:p>
            <a:pPr marL="208279" lvl="0" indent="-208279" algn="l" defTabSz="479044">
              <a:buSzPct val="75000"/>
              <a:buFont typeface="Helvetica Neue"/>
              <a:buChar char="•"/>
              <a:defRPr sz="1800"/>
            </a:pPr>
            <a:r>
              <a:rPr sz="1640" dirty="0">
                <a:latin typeface="Helvetica"/>
                <a:ea typeface="Helvetica"/>
                <a:cs typeface="Helvetica"/>
                <a:sym typeface="Helvetica"/>
              </a:rPr>
              <a:t>Apply for Financial Aid*</a:t>
            </a:r>
          </a:p>
          <a:p>
            <a:pPr marL="208279" lvl="0" indent="-208279" algn="l" defTabSz="479044">
              <a:buSzPct val="75000"/>
              <a:buFont typeface="Helvetica Neue"/>
              <a:buChar char="•"/>
              <a:defRPr sz="1800"/>
            </a:pPr>
            <a:r>
              <a:rPr sz="1640" dirty="0">
                <a:latin typeface="Helvetica"/>
                <a:ea typeface="Helvetica"/>
                <a:cs typeface="Helvetica"/>
                <a:sym typeface="Helvetica"/>
              </a:rPr>
              <a:t>Application Fee** ($70)</a:t>
            </a:r>
          </a:p>
          <a:p>
            <a:pPr marL="208279" lvl="0" indent="-208279" algn="l" defTabSz="479044">
              <a:buSzPct val="75000"/>
              <a:buFont typeface="Helvetica Neue"/>
              <a:buChar char="•"/>
              <a:defRPr sz="1800"/>
            </a:pPr>
            <a:r>
              <a:rPr sz="1640" dirty="0">
                <a:latin typeface="Helvetica"/>
                <a:ea typeface="Helvetica"/>
                <a:cs typeface="Helvetica"/>
                <a:sym typeface="Helvetica"/>
              </a:rPr>
              <a:t>Go to ‘Review’, and click ‘Finalize &amp; Pay’</a:t>
            </a:r>
          </a:p>
          <a:p>
            <a:pPr marL="208279" lvl="0" indent="-208279" algn="l" defTabSz="479044">
              <a:buSzPct val="75000"/>
              <a:buFont typeface="Helvetica Neue"/>
              <a:buChar char="•"/>
              <a:defRPr sz="1800"/>
            </a:pPr>
            <a:r>
              <a:rPr sz="1640" dirty="0">
                <a:latin typeface="Helvetica"/>
                <a:ea typeface="Helvetica"/>
                <a:cs typeface="Helvetica"/>
                <a:sym typeface="Helvetica"/>
              </a:rPr>
              <a:t>2020 Seren International Summer Programme Scholarship Application Form (</a:t>
            </a:r>
            <a:r>
              <a:rPr sz="1640" u="sng" dirty="0">
                <a:latin typeface="Helvetica"/>
                <a:ea typeface="Helvetica"/>
                <a:cs typeface="Helvetica"/>
                <a:sym typeface="Helvetica"/>
                <a:hlinkClick r:id="rId5"/>
              </a:rPr>
              <a:t>click here</a:t>
            </a:r>
            <a:r>
              <a:rPr sz="1640" dirty="0">
                <a:latin typeface="Helvetica"/>
                <a:ea typeface="Helvetica"/>
                <a:cs typeface="Helvetica"/>
                <a:sym typeface="Helvetica"/>
              </a:rPr>
              <a:t>)</a:t>
            </a:r>
          </a:p>
          <a:p>
            <a:pPr lvl="0" algn="l" defTabSz="479044">
              <a:defRPr sz="1800"/>
            </a:pPr>
            <a:endParaRPr sz="1640" dirty="0">
              <a:latin typeface="Helvetica"/>
              <a:ea typeface="Helvetica"/>
              <a:cs typeface="Helvetica"/>
              <a:sym typeface="Helvetica"/>
            </a:endParaRPr>
          </a:p>
          <a:p>
            <a:pPr lvl="0" algn="just" defTabSz="374904">
              <a:defRPr sz="1800"/>
            </a:pPr>
            <a:r>
              <a:rPr sz="1312" dirty="0">
                <a:latin typeface="Helvetica"/>
                <a:ea typeface="Helvetica"/>
                <a:cs typeface="Helvetica"/>
                <a:sym typeface="Helvetica"/>
              </a:rPr>
              <a:t>*The YYGS financial aid form requires a written statement of need outlining that you require funding to be able to attend YYGS. The form also asks you and your parents/guardians to provide supporting documentation. These can include tax Returns, payroll documents such as payslips, a P60 or a P45, bank statements and other additional documents. Please review this section thoroughly in advance so that you can collate the information needed.</a:t>
            </a:r>
          </a:p>
          <a:p>
            <a:pPr marL="187452" lvl="0" indent="-187452" algn="just" defTabSz="374904">
              <a:buSzPct val="75000"/>
              <a:buFont typeface="Helvetica Neue"/>
              <a:buChar char="•"/>
              <a:defRPr sz="1800"/>
            </a:pPr>
            <a:endParaRPr sz="1312" dirty="0">
              <a:latin typeface="Helvetica"/>
              <a:ea typeface="Helvetica"/>
              <a:cs typeface="Helvetica"/>
              <a:sym typeface="Helvetica"/>
            </a:endParaRPr>
          </a:p>
          <a:p>
            <a:pPr lvl="0" algn="just" defTabSz="374904">
              <a:defRPr sz="1800"/>
            </a:pPr>
            <a:r>
              <a:rPr sz="1312" dirty="0">
                <a:latin typeface="Helvetica"/>
                <a:ea typeface="Helvetica"/>
                <a:cs typeface="Helvetica"/>
                <a:sym typeface="Helvetica"/>
              </a:rPr>
              <a:t>**There is a $70 (approx. £57) application fee for applying to YYGS. YYGS will waive the application fee if it constitutes a significant financial burden for the student’s family. Please see guidance on this on page 14 of the sample application form </a:t>
            </a:r>
            <a:r>
              <a:rPr sz="1312" u="sng" dirty="0">
                <a:latin typeface="Helvetica"/>
                <a:ea typeface="Helvetica"/>
                <a:cs typeface="Helvetica"/>
                <a:sym typeface="Helvetica"/>
                <a:hlinkClick r:id="rId6"/>
              </a:rPr>
              <a:t>linked to here</a:t>
            </a:r>
            <a:r>
              <a:rPr sz="1312" dirty="0">
                <a:latin typeface="Helvetica"/>
                <a:ea typeface="Helvetica"/>
                <a:cs typeface="Helvetica"/>
                <a:sym typeface="Helvetica"/>
              </a:rPr>
              <a:t>.</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13</a:t>
            </a:fld>
            <a:endParaRPr sz="1400"/>
          </a:p>
        </p:txBody>
      </p:sp>
      <p:sp>
        <p:nvSpPr>
          <p:cNvPr id="138" name="Shape 138"/>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Advice &amp; guidance</a:t>
            </a:r>
          </a:p>
        </p:txBody>
      </p:sp>
      <p:sp>
        <p:nvSpPr>
          <p:cNvPr id="139" name="Shape 139"/>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pic>
        <p:nvPicPr>
          <p:cNvPr id="140" name="pasted-image.pdf"/>
          <p:cNvPicPr/>
          <p:nvPr/>
        </p:nvPicPr>
        <p:blipFill>
          <a:blip r:embed="rId2"/>
          <a:stretch>
            <a:fillRect/>
          </a:stretch>
        </p:blipFill>
        <p:spPr>
          <a:xfrm>
            <a:off x="11982600" y="246031"/>
            <a:ext cx="785161" cy="785161"/>
          </a:xfrm>
          <a:prstGeom prst="rect">
            <a:avLst/>
          </a:prstGeom>
          <a:ln w="12700">
            <a:miter lim="400000"/>
          </a:ln>
        </p:spPr>
      </p:pic>
      <p:pic>
        <p:nvPicPr>
          <p:cNvPr id="141" name="pasted-image.pdf"/>
          <p:cNvPicPr/>
          <p:nvPr/>
        </p:nvPicPr>
        <p:blipFill>
          <a:blip r:embed="rId3"/>
          <a:stretch>
            <a:fillRect/>
          </a:stretch>
        </p:blipFill>
        <p:spPr>
          <a:xfrm>
            <a:off x="124872" y="9065311"/>
            <a:ext cx="1536701" cy="558801"/>
          </a:xfrm>
          <a:prstGeom prst="rect">
            <a:avLst/>
          </a:prstGeom>
          <a:ln w="12700">
            <a:miter lim="400000"/>
          </a:ln>
        </p:spPr>
      </p:pic>
      <p:sp>
        <p:nvSpPr>
          <p:cNvPr id="142" name="Shape 142"/>
          <p:cNvSpPr>
            <a:spLocks noGrp="1"/>
          </p:cNvSpPr>
          <p:nvPr>
            <p:ph type="body" idx="4294967295"/>
          </p:nvPr>
        </p:nvSpPr>
        <p:spPr>
          <a:xfrm>
            <a:off x="592198" y="2905937"/>
            <a:ext cx="11820405" cy="5924425"/>
          </a:xfrm>
          <a:prstGeom prst="rect">
            <a:avLst/>
          </a:prstGeom>
        </p:spPr>
        <p:txBody>
          <a:bodyPr/>
          <a:lstStyle/>
          <a:p>
            <a:pPr marL="0" lvl="0" indent="0" defTabSz="554990">
              <a:spcBef>
                <a:spcPts val="0"/>
              </a:spcBef>
              <a:buSzTx/>
              <a:buFontTx/>
              <a:buNone/>
              <a:defRPr sz="1800">
                <a:solidFill>
                  <a:srgbClr val="000000"/>
                </a:solidFill>
              </a:defRPr>
            </a:pPr>
            <a:r>
              <a:rPr sz="1900" b="1" dirty="0">
                <a:latin typeface="Helvetica Neue"/>
                <a:ea typeface="Helvetica Neue"/>
                <a:cs typeface="Helvetica Neue"/>
                <a:sym typeface="Helvetica Neue"/>
              </a:rPr>
              <a:t>Top tips</a:t>
            </a:r>
          </a:p>
          <a:p>
            <a:pPr marL="0" lvl="0" indent="0" defTabSz="554990">
              <a:spcBef>
                <a:spcPts val="0"/>
              </a:spcBef>
              <a:buSzTx/>
              <a:buFontTx/>
              <a:buNone/>
              <a:defRPr sz="1800">
                <a:solidFill>
                  <a:srgbClr val="000000"/>
                </a:solidFill>
              </a:defRPr>
            </a:pPr>
            <a:endParaRPr sz="1900" dirty="0"/>
          </a:p>
          <a:p>
            <a:pPr marL="446404" lvl="0" indent="-446404" defTabSz="554990">
              <a:spcBef>
                <a:spcPts val="0"/>
              </a:spcBef>
              <a:buSzPct val="100000"/>
              <a:buFontTx/>
              <a:buAutoNum type="arabicPeriod"/>
              <a:defRPr sz="1800">
                <a:solidFill>
                  <a:srgbClr val="000000"/>
                </a:solidFill>
              </a:defRPr>
            </a:pPr>
            <a:r>
              <a:rPr sz="1710" dirty="0"/>
              <a:t>Check that you’re eligible to attend the Yale Young Global Scholars Program (that’s on their website) and check that you’re eligible for support from Seren if you get in (you must be a Seren pupil in Year 12 currently) - you must meet all eligibility criteria to be admitted and to receive support from </a:t>
            </a:r>
            <a:r>
              <a:rPr lang="en-GB" sz="1710" dirty="0"/>
              <a:t>Seren </a:t>
            </a:r>
            <a:r>
              <a:rPr sz="1710" dirty="0"/>
              <a:t>to attend in 2020.</a:t>
            </a:r>
          </a:p>
          <a:p>
            <a:pPr marL="446404" lvl="0" indent="-446404" defTabSz="554990">
              <a:spcBef>
                <a:spcPts val="0"/>
              </a:spcBef>
              <a:buSzPct val="100000"/>
              <a:buFontTx/>
              <a:buAutoNum type="arabicPeriod"/>
              <a:defRPr sz="1800">
                <a:solidFill>
                  <a:srgbClr val="000000"/>
                </a:solidFill>
              </a:defRPr>
            </a:pPr>
            <a:r>
              <a:rPr sz="1710" dirty="0"/>
              <a:t>Research the Yale Young Global Scholars (YYGS) Program and the courses you’re interested in.</a:t>
            </a:r>
          </a:p>
          <a:p>
            <a:pPr marL="446404" lvl="0" indent="-446404" defTabSz="554990">
              <a:spcBef>
                <a:spcPts val="0"/>
              </a:spcBef>
              <a:buSzPct val="100000"/>
              <a:buFontTx/>
              <a:buAutoNum type="arabicPeriod"/>
              <a:defRPr sz="1800">
                <a:solidFill>
                  <a:srgbClr val="000000"/>
                </a:solidFill>
              </a:defRPr>
            </a:pPr>
            <a:r>
              <a:rPr sz="1710" dirty="0"/>
              <a:t>Reach out to any Seren students you know of who have attended YYGS previously.</a:t>
            </a:r>
          </a:p>
          <a:p>
            <a:pPr marL="446404" lvl="0" indent="-446404" defTabSz="554990">
              <a:spcBef>
                <a:spcPts val="0"/>
              </a:spcBef>
              <a:buSzPct val="100000"/>
              <a:buFontTx/>
              <a:buAutoNum type="arabicPeriod"/>
              <a:defRPr sz="1800">
                <a:solidFill>
                  <a:srgbClr val="000000"/>
                </a:solidFill>
              </a:defRPr>
            </a:pPr>
            <a:r>
              <a:rPr sz="1710" dirty="0"/>
              <a:t>Start your application early! Take a look at what a sample application form looks like (</a:t>
            </a:r>
            <a:r>
              <a:rPr sz="1710" u="sng" dirty="0">
                <a:hlinkClick r:id="rId4"/>
              </a:rPr>
              <a:t>click here</a:t>
            </a:r>
            <a:r>
              <a:rPr sz="1710" dirty="0"/>
              <a:t>) and allow enough time to get this done.</a:t>
            </a:r>
          </a:p>
          <a:p>
            <a:pPr marL="446404" lvl="0" indent="-446404" defTabSz="554990">
              <a:spcBef>
                <a:spcPts val="0"/>
              </a:spcBef>
              <a:buSzPct val="100000"/>
              <a:buFontTx/>
              <a:buAutoNum type="arabicPeriod"/>
              <a:defRPr sz="1800">
                <a:solidFill>
                  <a:srgbClr val="000000"/>
                </a:solidFill>
              </a:defRPr>
            </a:pPr>
            <a:r>
              <a:rPr sz="1710" dirty="0"/>
              <a:t>Attend an online webinar for advice about making a strong application to YYGS from Yale alumnus Liam Rahman.</a:t>
            </a:r>
          </a:p>
          <a:p>
            <a:pPr marL="446404" lvl="0" indent="-446404" defTabSz="554990">
              <a:spcBef>
                <a:spcPts val="0"/>
              </a:spcBef>
              <a:buSzPct val="100000"/>
              <a:buFontTx/>
              <a:buAutoNum type="arabicPeriod"/>
              <a:defRPr sz="1800">
                <a:solidFill>
                  <a:srgbClr val="000000"/>
                </a:solidFill>
              </a:defRPr>
            </a:pPr>
            <a:r>
              <a:rPr sz="1710" dirty="0"/>
              <a:t>Complete the 2020 Seren International Summer Programme Scholarship Application Form (</a:t>
            </a:r>
            <a:r>
              <a:rPr sz="1710" u="sng" dirty="0">
                <a:hlinkClick r:id="rId5"/>
              </a:rPr>
              <a:t>click here</a:t>
            </a:r>
            <a:r>
              <a:rPr sz="1710" dirty="0"/>
              <a:t>)</a:t>
            </a:r>
          </a:p>
          <a:p>
            <a:pPr marL="446404" lvl="0" indent="-446404" defTabSz="554990">
              <a:spcBef>
                <a:spcPts val="0"/>
              </a:spcBef>
              <a:buSzPct val="100000"/>
              <a:buFontTx/>
              <a:buAutoNum type="arabicPeriod"/>
              <a:defRPr sz="1800">
                <a:solidFill>
                  <a:srgbClr val="000000"/>
                </a:solidFill>
              </a:defRPr>
            </a:pPr>
            <a:r>
              <a:rPr sz="1710" dirty="0"/>
              <a:t>Use your essays to demonstrate to YYGS who you are beyond your grades and other academic achievements (these will be on your transcript/results certificates and written about by your teachers in their recommendations). The essays questions will encourage some introspection and perhaps some creativity.</a:t>
            </a:r>
          </a:p>
          <a:p>
            <a:pPr marL="446404" lvl="0" indent="-446404" defTabSz="554990">
              <a:spcBef>
                <a:spcPts val="0"/>
              </a:spcBef>
              <a:buSzPct val="100000"/>
              <a:buFontTx/>
              <a:buAutoNum type="arabicPeriod"/>
              <a:defRPr sz="1800">
                <a:solidFill>
                  <a:srgbClr val="000000"/>
                </a:solidFill>
              </a:defRPr>
            </a:pPr>
            <a:r>
              <a:rPr sz="1710" dirty="0"/>
              <a:t>Ask your teachers for recommendations/references early (they will be writing UCAS references for other pupils applying to university around the same time, so advanced warning will help them and result in you having a better reference!)</a:t>
            </a:r>
          </a:p>
          <a:p>
            <a:pPr marL="446404" lvl="0" indent="-446404" defTabSz="554990">
              <a:spcBef>
                <a:spcPts val="0"/>
              </a:spcBef>
              <a:buSzPct val="100000"/>
              <a:buFontTx/>
              <a:buAutoNum type="arabicPeriod"/>
              <a:defRPr sz="1800">
                <a:solidFill>
                  <a:srgbClr val="000000"/>
                </a:solidFill>
              </a:defRPr>
            </a:pPr>
            <a:r>
              <a:rPr sz="1710" dirty="0"/>
              <a:t>Speak to your parents/carers/guardians about applying and the information you’ll need from them.</a:t>
            </a:r>
          </a:p>
          <a:p>
            <a:pPr marL="446404" lvl="0" indent="-446404" defTabSz="554990">
              <a:spcBef>
                <a:spcPts val="0"/>
              </a:spcBef>
              <a:buSzPct val="100000"/>
              <a:buFontTx/>
              <a:buAutoNum type="arabicPeriod"/>
              <a:defRPr sz="1800">
                <a:solidFill>
                  <a:srgbClr val="000000"/>
                </a:solidFill>
              </a:defRPr>
            </a:pPr>
            <a:r>
              <a:rPr sz="1710" dirty="0"/>
              <a:t>Complete the financial aid section of your YYGS application in full.</a:t>
            </a:r>
          </a:p>
          <a:p>
            <a:pPr marL="446404" lvl="0" indent="-446404" defTabSz="554990">
              <a:spcBef>
                <a:spcPts val="0"/>
              </a:spcBef>
              <a:buSzPct val="100000"/>
              <a:buFontTx/>
              <a:buAutoNum type="arabicPeriod"/>
              <a:defRPr sz="1800">
                <a:solidFill>
                  <a:srgbClr val="000000"/>
                </a:solidFill>
              </a:defRPr>
            </a:pPr>
            <a:r>
              <a:rPr sz="1710" dirty="0"/>
              <a:t>Proof-read your application!</a:t>
            </a:r>
          </a:p>
          <a:p>
            <a:pPr marL="446404" lvl="0" indent="-446404" defTabSz="554990">
              <a:spcBef>
                <a:spcPts val="0"/>
              </a:spcBef>
              <a:buSzPct val="100000"/>
              <a:buFontTx/>
              <a:buAutoNum type="arabicPeriod"/>
              <a:defRPr sz="1800">
                <a:solidFill>
                  <a:srgbClr val="000000"/>
                </a:solidFill>
              </a:defRPr>
            </a:pPr>
            <a:r>
              <a:rPr sz="1710" dirty="0"/>
              <a:t>Submit your application on time (this includes the teacher references, certificates and the financial aid application being submitted on time). No exceptions will be made for late submission of applications.</a:t>
            </a: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Seren-Yale Young Global Scholars Partnership 2020</a:t>
            </a:r>
          </a:p>
        </p:txBody>
      </p:sp>
      <p:sp>
        <p:nvSpPr>
          <p:cNvPr id="145" name="Shape 14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14</a:t>
            </a:fld>
            <a:endParaRPr sz="1400"/>
          </a:p>
        </p:txBody>
      </p:sp>
      <p:sp>
        <p:nvSpPr>
          <p:cNvPr id="146" name="Shape 146"/>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a:solidFill>
                  <a:srgbClr val="0096FF"/>
                </a:solidFill>
              </a:rPr>
              <a:t>Frequently Asked Questions (FAQs)</a:t>
            </a:r>
          </a:p>
        </p:txBody>
      </p:sp>
      <p:pic>
        <p:nvPicPr>
          <p:cNvPr id="147" name="pasted-image.pdf"/>
          <p:cNvPicPr/>
          <p:nvPr/>
        </p:nvPicPr>
        <p:blipFill>
          <a:blip r:embed="rId2"/>
          <a:stretch>
            <a:fillRect/>
          </a:stretch>
        </p:blipFill>
        <p:spPr>
          <a:xfrm>
            <a:off x="11982600" y="246031"/>
            <a:ext cx="785161" cy="785161"/>
          </a:xfrm>
          <a:prstGeom prst="rect">
            <a:avLst/>
          </a:prstGeom>
          <a:ln w="12700">
            <a:miter lim="400000"/>
          </a:ln>
        </p:spPr>
      </p:pic>
      <p:pic>
        <p:nvPicPr>
          <p:cNvPr id="148" name="pasted-image.pdf"/>
          <p:cNvPicPr/>
          <p:nvPr/>
        </p:nvPicPr>
        <p:blipFill>
          <a:blip r:embed="rId3"/>
          <a:stretch>
            <a:fillRect/>
          </a:stretch>
        </p:blipFill>
        <p:spPr>
          <a:xfrm>
            <a:off x="124872" y="9065311"/>
            <a:ext cx="1536701" cy="558801"/>
          </a:xfrm>
          <a:prstGeom prst="rect">
            <a:avLst/>
          </a:prstGeom>
          <a:ln w="12700">
            <a:miter lim="400000"/>
          </a:ln>
        </p:spPr>
      </p:pic>
      <p:sp>
        <p:nvSpPr>
          <p:cNvPr id="149" name="Shape 149"/>
          <p:cNvSpPr>
            <a:spLocks noGrp="1"/>
          </p:cNvSpPr>
          <p:nvPr>
            <p:ph type="body" idx="4294967295"/>
          </p:nvPr>
        </p:nvSpPr>
        <p:spPr>
          <a:xfrm>
            <a:off x="592198" y="2905937"/>
            <a:ext cx="5767985" cy="5924425"/>
          </a:xfrm>
          <a:prstGeom prst="rect">
            <a:avLst/>
          </a:prstGeom>
        </p:spPr>
        <p:txBody>
          <a:bodyPr/>
          <a:lstStyle/>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W</a:t>
            </a:r>
            <a:r>
              <a:rPr sz="920" b="1" dirty="0">
                <a:latin typeface="Times New Roman"/>
                <a:ea typeface="Times New Roman"/>
                <a:cs typeface="Times New Roman"/>
                <a:sym typeface="Times New Roman"/>
              </a:rPr>
              <a:t>ho should apply to the</a:t>
            </a:r>
            <a:r>
              <a:rPr sz="960" b="1" dirty="0">
                <a:latin typeface="Times New Roman"/>
                <a:ea typeface="Times New Roman"/>
                <a:cs typeface="Times New Roman"/>
                <a:sym typeface="Times New Roman"/>
              </a:rPr>
              <a:t> YYGS summer 2019 program?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Yale Young Global Scholars (YYGS) summer 2020 program is open to applications from anybody who meets the eligibility criteria described on the YYGS website. Please see the following link for details: </a:t>
            </a:r>
            <a:r>
              <a:rPr sz="960" u="sng" dirty="0">
                <a:latin typeface="Times New Roman"/>
                <a:ea typeface="Times New Roman"/>
                <a:cs typeface="Times New Roman"/>
                <a:sym typeface="Times New Roman"/>
                <a:hlinkClick r:id="rId4"/>
              </a:rPr>
              <a:t>https://globalscholars.yale.edu/applying/eligibility-requirements</a:t>
            </a:r>
            <a:r>
              <a:rPr sz="960" dirty="0">
                <a:latin typeface="Times New Roman"/>
                <a:ea typeface="Times New Roman"/>
                <a:cs typeface="Times New Roman"/>
                <a:sym typeface="Times New Roman"/>
              </a:rPr>
              <a:t>. However, the Seren-YYGS Scholarship is only available </a:t>
            </a:r>
            <a:r>
              <a:rPr lang="en-GB" sz="960" dirty="0">
                <a:latin typeface="Times New Roman"/>
                <a:ea typeface="Times New Roman"/>
                <a:cs typeface="Times New Roman"/>
                <a:sym typeface="Times New Roman"/>
              </a:rPr>
              <a:t>to Seren </a:t>
            </a:r>
            <a:r>
              <a:rPr sz="960" dirty="0">
                <a:latin typeface="Times New Roman"/>
                <a:ea typeface="Times New Roman"/>
                <a:cs typeface="Times New Roman"/>
                <a:sym typeface="Times New Roman"/>
              </a:rPr>
              <a:t>students currently in Year 12 or the first year of A Levels at college if attending a further education college.</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Can students who are NOT members of </a:t>
            </a:r>
            <a:r>
              <a:rPr lang="en-GB" sz="960" b="1" dirty="0">
                <a:latin typeface="Times New Roman"/>
                <a:ea typeface="Times New Roman"/>
                <a:cs typeface="Times New Roman"/>
                <a:sym typeface="Times New Roman"/>
              </a:rPr>
              <a:t>Seren </a:t>
            </a:r>
            <a:r>
              <a:rPr sz="960" b="1" dirty="0">
                <a:latin typeface="Times New Roman"/>
                <a:ea typeface="Times New Roman"/>
                <a:cs typeface="Times New Roman"/>
                <a:sym typeface="Times New Roman"/>
              </a:rPr>
              <a:t>apply?</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Yale Young Global Scholars (YYGS) is open to applications from anybody who meets the eligibility criteria described on the YYGS website. Please see the following link for details: </a:t>
            </a:r>
            <a:r>
              <a:rPr sz="960" u="sng" dirty="0">
                <a:latin typeface="Times New Roman"/>
                <a:ea typeface="Times New Roman"/>
                <a:cs typeface="Times New Roman"/>
                <a:sym typeface="Times New Roman"/>
                <a:hlinkClick r:id="rId4"/>
              </a:rPr>
              <a:t>https://globalscholars.yale.edu/applying/eligibility-requirements</a:t>
            </a:r>
            <a:r>
              <a:rPr sz="960" dirty="0">
                <a:latin typeface="Times New Roman"/>
                <a:ea typeface="Times New Roman"/>
                <a:cs typeface="Times New Roman"/>
                <a:sym typeface="Times New Roman"/>
              </a:rPr>
              <a:t>. However, the Seren-YYGS Scholarship is only available to Seren pupils in Year 12 (or the first year of college) who are successful in their applications to the YYGS summer 2020 program</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As a Seren student, will I be guaranteed a position in the YYGS summer 2020 program?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No, Seren cannot guarantee the success of any individual application to YYGS. YYGS’s application process is highly competitive. Whilst the Seren-YYGS Partnership has identified up to 30 places that can be funded for Seren students in 2020, the standard of applications must still be high enough to be worthy of an offer of admission independently of the partnership. Applications will be considered by the YYGS admissions team and final decisions for admission to YYGS will be made by the YYGS admissions team. Only the top 30 Seren students offered admission to YYGS in 2020 will be supported by the Seren-YYGS Scholarship.</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What does the Seren-YYGS Scholarship cover?</a:t>
            </a:r>
          </a:p>
          <a:p>
            <a:pPr marL="0" lvl="0" indent="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programme cost for each session of the 2020 Yale Young Global Scholars Program is $6,300 USD. This includes instruction, housing on one of Yale’s historic residential colleges in New Haven, three meals per day, and health insurance. Travel is not included in program tuition. The Seren-Yale Young Global Scholars Scholarship covers this $6,300 USD. This has been made possible jointly by Yale Young Global Scholars and The Welsh Government.</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How likely is it that my traveling costs will be covered?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$6,300 USD Seren-YYGS Scholarship does not cover traveling expenses. However, as was done for 2018 and 2019, the S</a:t>
            </a:r>
            <a:r>
              <a:rPr lang="en-GB" sz="960" dirty="0" err="1">
                <a:latin typeface="Times New Roman"/>
                <a:ea typeface="Times New Roman"/>
                <a:cs typeface="Times New Roman"/>
                <a:sym typeface="Times New Roman"/>
              </a:rPr>
              <a:t>eren</a:t>
            </a:r>
            <a:r>
              <a:rPr lang="en-GB" sz="960" dirty="0">
                <a:latin typeface="Times New Roman"/>
                <a:ea typeface="Times New Roman"/>
                <a:cs typeface="Times New Roman"/>
                <a:sym typeface="Times New Roman"/>
              </a:rPr>
              <a:t> </a:t>
            </a:r>
            <a:r>
              <a:rPr sz="960" dirty="0">
                <a:latin typeface="Times New Roman"/>
                <a:ea typeface="Times New Roman"/>
                <a:cs typeface="Times New Roman"/>
                <a:sym typeface="Times New Roman"/>
              </a:rPr>
              <a:t>and a number of private sponsors will raise funds to support pupils most in need of financial support for the costs of flights so this consideration should not deter eligible and able Seren students from applying to YYGS in 2020. Students are also encouraged develop their own fundraising plans or initiatives for traveling expenses and to make </a:t>
            </a:r>
            <a:r>
              <a:rPr lang="en-GB" sz="960" dirty="0">
                <a:latin typeface="Times New Roman"/>
                <a:ea typeface="Times New Roman"/>
                <a:cs typeface="Times New Roman"/>
                <a:sym typeface="Times New Roman"/>
              </a:rPr>
              <a:t>Seren </a:t>
            </a:r>
            <a:r>
              <a:rPr sz="960" dirty="0">
                <a:latin typeface="Times New Roman"/>
                <a:ea typeface="Times New Roman"/>
                <a:cs typeface="Times New Roman"/>
                <a:sym typeface="Times New Roman"/>
              </a:rPr>
              <a:t>aware of these efforts should you be successful in gaining admission to YYGS. Students should also consider miscellaneous expenses while participating in the program.</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p:txBody>
      </p:sp>
      <p:sp>
        <p:nvSpPr>
          <p:cNvPr id="150" name="Shape 150"/>
          <p:cNvSpPr/>
          <p:nvPr/>
        </p:nvSpPr>
        <p:spPr>
          <a:xfrm>
            <a:off x="6488891" y="2905937"/>
            <a:ext cx="5767985" cy="59244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p>
            <a:pPr lvl="0" algn="just" defTabSz="187452">
              <a:defRPr sz="1800"/>
            </a:pPr>
            <a:r>
              <a:rPr sz="943" b="1" dirty="0">
                <a:latin typeface="Times New Roman"/>
                <a:ea typeface="Times New Roman"/>
                <a:cs typeface="Times New Roman"/>
                <a:sym typeface="Times New Roman"/>
              </a:rPr>
              <a:t>Do I need to complete the financial aid portion of the Yale Young Global Scholars (YYGS) Program application if I’m a Seren student?</a:t>
            </a:r>
          </a:p>
          <a:p>
            <a:pPr lvl="0" algn="just" defTabSz="187452">
              <a:defRPr sz="1800"/>
            </a:pPr>
            <a:endParaRPr sz="943" dirty="0">
              <a:latin typeface="Times New Roman"/>
              <a:ea typeface="Times New Roman"/>
              <a:cs typeface="Times New Roman"/>
              <a:sym typeface="Times New Roman"/>
            </a:endParaRPr>
          </a:p>
          <a:p>
            <a:pPr lvl="0" algn="just" defTabSz="187452">
              <a:defRPr sz="1800"/>
            </a:pPr>
            <a:r>
              <a:rPr sz="943" dirty="0">
                <a:latin typeface="Times New Roman"/>
                <a:ea typeface="Times New Roman"/>
                <a:cs typeface="Times New Roman"/>
                <a:sym typeface="Times New Roman"/>
              </a:rPr>
              <a:t>Yes, all applicants to the Seren-Yale Scholarship for YYGS summer 2020 must complete the financial aid portion of the application to be considered for this scholarship. Students who do not apply for financial aid will not be eligible for the Seren-YYGS scholarship. Please note that any admitted students who do not apply for financial aid will need to raise funds to cover their tuition independently of the Seren-Yale Young Global Scholars 2020 Partnership. All Seren students will also need to complete the  2020 Seren International Summer Programme Scholarship Application Form (</a:t>
            </a:r>
            <a:r>
              <a:rPr sz="943" u="sng" dirty="0">
                <a:latin typeface="Times New Roman"/>
                <a:ea typeface="Times New Roman"/>
                <a:cs typeface="Times New Roman"/>
                <a:sym typeface="Times New Roman"/>
                <a:hlinkClick r:id="rId5"/>
              </a:rPr>
              <a:t>click here</a:t>
            </a:r>
            <a:r>
              <a:rPr sz="943" dirty="0">
                <a:latin typeface="Times New Roman"/>
                <a:ea typeface="Times New Roman"/>
                <a:cs typeface="Times New Roman"/>
                <a:sym typeface="Times New Roman"/>
              </a:rPr>
              <a:t>).</a:t>
            </a:r>
          </a:p>
          <a:p>
            <a:pPr marL="93726" lvl="0" indent="-93726" algn="just" defTabSz="187452">
              <a:defRPr sz="1800"/>
            </a:pPr>
            <a:endParaRPr sz="943" b="1" dirty="0">
              <a:latin typeface="Times New Roman"/>
              <a:ea typeface="Times New Roman"/>
              <a:cs typeface="Times New Roman"/>
              <a:sym typeface="Times New Roman"/>
            </a:endParaRPr>
          </a:p>
          <a:p>
            <a:pPr marL="93726" lvl="0" indent="-93726" algn="just" defTabSz="187452">
              <a:defRPr sz="1800"/>
            </a:pPr>
            <a:r>
              <a:rPr sz="943" b="1" dirty="0">
                <a:latin typeface="Times New Roman"/>
                <a:ea typeface="Times New Roman"/>
                <a:cs typeface="Times New Roman"/>
                <a:sym typeface="Times New Roman"/>
              </a:rPr>
              <a:t>How do I pay the $70 application fee? Is this covered by the scholarship?</a:t>
            </a:r>
          </a:p>
          <a:p>
            <a:pPr lvl="0" algn="just" defTabSz="187452">
              <a:defRPr sz="1800"/>
            </a:pPr>
            <a:endParaRPr sz="943" dirty="0">
              <a:solidFill>
                <a:srgbClr val="FF452A"/>
              </a:solidFill>
              <a:latin typeface="Times New Roman"/>
              <a:ea typeface="Times New Roman"/>
              <a:cs typeface="Times New Roman"/>
              <a:sym typeface="Times New Roman"/>
            </a:endParaRPr>
          </a:p>
          <a:p>
            <a:pPr lvl="0" algn="just" defTabSz="187452">
              <a:defRPr sz="1800"/>
            </a:pPr>
            <a:r>
              <a:rPr sz="943" dirty="0">
                <a:latin typeface="Times New Roman"/>
                <a:ea typeface="Times New Roman"/>
                <a:cs typeface="Times New Roman"/>
                <a:sym typeface="Times New Roman"/>
              </a:rPr>
              <a:t>Ordinarily, all applicants (including Seren students) must pay the $70 application fee. YYGS will waive the application fee if it would constitute a significant financial burden for the student’s family.</a:t>
            </a:r>
          </a:p>
          <a:p>
            <a:pPr marL="93726" lvl="0" indent="-93726" algn="just" defTabSz="187452">
              <a:defRPr sz="1800"/>
            </a:pPr>
            <a:endParaRPr sz="943" b="1" dirty="0">
              <a:latin typeface="Times New Roman"/>
              <a:ea typeface="Times New Roman"/>
              <a:cs typeface="Times New Roman"/>
              <a:sym typeface="Times New Roman"/>
            </a:endParaRPr>
          </a:p>
          <a:p>
            <a:pPr marL="93726" lvl="0" indent="-93726" algn="just" defTabSz="187452">
              <a:defRPr sz="1800"/>
            </a:pPr>
            <a:r>
              <a:rPr sz="943" b="1" dirty="0">
                <a:latin typeface="Times New Roman"/>
                <a:ea typeface="Times New Roman"/>
                <a:cs typeface="Times New Roman"/>
                <a:sym typeface="Times New Roman"/>
              </a:rPr>
              <a:t>How will YYGS know that I’m a Seren student and how do I notify them?</a:t>
            </a:r>
          </a:p>
          <a:p>
            <a:pPr lvl="0" algn="just" defTabSz="187452">
              <a:defRPr sz="1800"/>
            </a:pPr>
            <a:endParaRPr sz="943" dirty="0">
              <a:latin typeface="Times New Roman"/>
              <a:ea typeface="Times New Roman"/>
              <a:cs typeface="Times New Roman"/>
              <a:sym typeface="Times New Roman"/>
            </a:endParaRPr>
          </a:p>
          <a:p>
            <a:pPr lvl="0" algn="just" defTabSz="187452">
              <a:defRPr sz="1800"/>
            </a:pPr>
            <a:r>
              <a:rPr sz="943" dirty="0">
                <a:latin typeface="Times New Roman"/>
                <a:ea typeface="Times New Roman"/>
                <a:cs typeface="Times New Roman"/>
                <a:sym typeface="Times New Roman"/>
              </a:rPr>
              <a:t>To for support from Seren to take part in YYGS 2020, you must complete the Seren International Summer Programme Scholarship Application Form (</a:t>
            </a:r>
            <a:r>
              <a:rPr sz="943" u="sng" dirty="0">
                <a:latin typeface="Times New Roman"/>
                <a:ea typeface="Times New Roman"/>
                <a:cs typeface="Times New Roman"/>
                <a:sym typeface="Times New Roman"/>
                <a:hlinkClick r:id="rId5"/>
              </a:rPr>
              <a:t>click here</a:t>
            </a:r>
            <a:r>
              <a:rPr sz="943" dirty="0">
                <a:latin typeface="Times New Roman"/>
                <a:ea typeface="Times New Roman"/>
                <a:cs typeface="Times New Roman"/>
                <a:sym typeface="Times New Roman"/>
              </a:rPr>
              <a:t>). Please also inform your Seren hub coordinator of your application to YYGS. Additionally, when you complete your YYGS application, you will be asked to identify yourself as a Sere</a:t>
            </a:r>
            <a:r>
              <a:rPr lang="en-GB" sz="943" dirty="0">
                <a:latin typeface="Times New Roman"/>
                <a:ea typeface="Times New Roman"/>
                <a:cs typeface="Times New Roman"/>
                <a:sym typeface="Times New Roman"/>
              </a:rPr>
              <a:t>n</a:t>
            </a:r>
            <a:r>
              <a:rPr sz="943" dirty="0">
                <a:latin typeface="Times New Roman"/>
                <a:ea typeface="Times New Roman"/>
                <a:cs typeface="Times New Roman"/>
                <a:sym typeface="Times New Roman"/>
              </a:rPr>
              <a:t> student. Please ensure that you do this.</a:t>
            </a:r>
          </a:p>
          <a:p>
            <a:pPr lvl="0" algn="just" defTabSz="187452">
              <a:defRPr sz="1800"/>
            </a:pPr>
            <a:endParaRPr sz="943" dirty="0">
              <a:latin typeface="Times New Roman"/>
              <a:ea typeface="Times New Roman"/>
              <a:cs typeface="Times New Roman"/>
              <a:sym typeface="Times New Roman"/>
            </a:endParaRPr>
          </a:p>
          <a:p>
            <a:pPr marL="93726" lvl="0" indent="-93726" algn="just" defTabSz="187452">
              <a:defRPr sz="1800"/>
            </a:pPr>
            <a:r>
              <a:rPr sz="943" b="1" dirty="0">
                <a:latin typeface="Times New Roman"/>
                <a:ea typeface="Times New Roman"/>
                <a:cs typeface="Times New Roman"/>
                <a:sym typeface="Times New Roman"/>
              </a:rPr>
              <a:t>Would I be travelling to Yale independently or would someone be with me?</a:t>
            </a:r>
          </a:p>
          <a:p>
            <a:pPr lvl="0" algn="just" defTabSz="187452">
              <a:defRPr sz="1800"/>
            </a:pPr>
            <a:endParaRPr sz="943" dirty="0">
              <a:latin typeface="Times New Roman"/>
              <a:ea typeface="Times New Roman"/>
              <a:cs typeface="Times New Roman"/>
              <a:sym typeface="Times New Roman"/>
            </a:endParaRPr>
          </a:p>
          <a:p>
            <a:pPr lvl="0" algn="just" defTabSz="187452">
              <a:defRPr sz="1800"/>
            </a:pPr>
            <a:r>
              <a:rPr sz="943" dirty="0">
                <a:latin typeface="Times New Roman"/>
                <a:ea typeface="Times New Roman"/>
                <a:cs typeface="Times New Roman"/>
                <a:sym typeface="Times New Roman"/>
              </a:rPr>
              <a:t>YYGS summer 2020 has three different start dates ranging from mid-June through to late-July. Seren’s appointed travel coordinator will work with successfully admitted Seren students to coordinate travel arrangements so that all Seren students attending YYGS in the same session (dates) travel to the US and back together.  Although it is highly likely that Seren students will be represented in all three cohorts of YYGS 2020, in case this is not the case, all students should be prepared to travel independently or if not have a parent/guardian who is prepared to travel with them.</a:t>
            </a:r>
          </a:p>
          <a:p>
            <a:pPr lvl="0" algn="just" defTabSz="187452">
              <a:defRPr sz="1800"/>
            </a:pPr>
            <a:endParaRPr sz="943" dirty="0">
              <a:latin typeface="Times New Roman"/>
              <a:ea typeface="Times New Roman"/>
              <a:cs typeface="Times New Roman"/>
              <a:sym typeface="Times New Roman"/>
            </a:endParaRPr>
          </a:p>
          <a:p>
            <a:pPr lvl="0" algn="just" defTabSz="187452">
              <a:defRPr sz="1800"/>
            </a:pPr>
            <a:r>
              <a:rPr sz="943" b="1" dirty="0">
                <a:latin typeface="Times New Roman"/>
                <a:ea typeface="Times New Roman"/>
                <a:cs typeface="Times New Roman"/>
                <a:sym typeface="Times New Roman"/>
              </a:rPr>
              <a:t>What if I miss the deadline?</a:t>
            </a:r>
          </a:p>
          <a:p>
            <a:pPr lvl="0" algn="just" defTabSz="187452">
              <a:defRPr sz="1800"/>
            </a:pPr>
            <a:endParaRPr sz="943" dirty="0">
              <a:latin typeface="Times New Roman"/>
              <a:ea typeface="Times New Roman"/>
              <a:cs typeface="Times New Roman"/>
              <a:sym typeface="Times New Roman"/>
            </a:endParaRPr>
          </a:p>
          <a:p>
            <a:pPr lvl="0" algn="just" defTabSz="187452">
              <a:defRPr sz="1800"/>
            </a:pPr>
            <a:r>
              <a:rPr sz="943" dirty="0">
                <a:latin typeface="Times New Roman"/>
                <a:ea typeface="Times New Roman"/>
                <a:cs typeface="Times New Roman"/>
                <a:sym typeface="Times New Roman"/>
              </a:rPr>
              <a:t>If you miss the application deadline, your application to YYGS will not be considered. All parts of the application must be complete for consideration for admission to YYGS.</a:t>
            </a:r>
          </a:p>
          <a:p>
            <a:pPr marL="93726" lvl="0" indent="-93726" algn="just" defTabSz="187452">
              <a:defRPr sz="1800"/>
            </a:pPr>
            <a:endParaRPr sz="943" b="1" dirty="0">
              <a:latin typeface="Times New Roman"/>
              <a:ea typeface="Times New Roman"/>
              <a:cs typeface="Times New Roman"/>
              <a:sym typeface="Times New Roman"/>
            </a:endParaRPr>
          </a:p>
          <a:p>
            <a:pPr marL="93726" lvl="0" indent="-93726" algn="just" defTabSz="187452">
              <a:defRPr sz="1800"/>
            </a:pPr>
            <a:r>
              <a:rPr sz="943" b="1" dirty="0">
                <a:latin typeface="Times New Roman"/>
                <a:ea typeface="Times New Roman"/>
                <a:cs typeface="Times New Roman"/>
                <a:sym typeface="Times New Roman"/>
              </a:rPr>
              <a:t>When will I be notified whether my application to YYGS 2020 has been successful or not? </a:t>
            </a:r>
          </a:p>
          <a:p>
            <a:pPr lvl="0" algn="just" defTabSz="187452">
              <a:defRPr sz="1800"/>
            </a:pPr>
            <a:endParaRPr sz="943" dirty="0">
              <a:latin typeface="Times New Roman"/>
              <a:ea typeface="Times New Roman"/>
              <a:cs typeface="Times New Roman"/>
              <a:sym typeface="Times New Roman"/>
            </a:endParaRPr>
          </a:p>
          <a:p>
            <a:pPr lvl="0" algn="just" defTabSz="187452">
              <a:defRPr sz="1800"/>
            </a:pPr>
            <a:r>
              <a:rPr sz="943" dirty="0">
                <a:latin typeface="Times New Roman"/>
                <a:ea typeface="Times New Roman"/>
                <a:cs typeface="Times New Roman"/>
                <a:sym typeface="Times New Roman"/>
              </a:rPr>
              <a:t>Applicants will be notified electronically of admissions decisions by late March 2020.</a:t>
            </a:r>
          </a:p>
          <a:p>
            <a:pPr lvl="0" algn="just" defTabSz="187452">
              <a:defRPr sz="1800"/>
            </a:pPr>
            <a:endParaRPr sz="943" dirty="0">
              <a:latin typeface="Times New Roman"/>
              <a:ea typeface="Times New Roman"/>
              <a:cs typeface="Times New Roman"/>
              <a:sym typeface="Times New Roman"/>
            </a:endParaRPr>
          </a:p>
          <a:p>
            <a:pPr marL="93726" lvl="0" indent="-93726" algn="just" defTabSz="187452">
              <a:defRPr sz="1800"/>
            </a:pPr>
            <a:r>
              <a:rPr sz="943" b="1" dirty="0">
                <a:latin typeface="Times New Roman"/>
                <a:ea typeface="Times New Roman"/>
                <a:cs typeface="Times New Roman"/>
                <a:sym typeface="Times New Roman"/>
              </a:rPr>
              <a:t>I have more questions relating to YYGS, where should I go? </a:t>
            </a:r>
          </a:p>
          <a:p>
            <a:pPr lvl="0" algn="just" defTabSz="187452">
              <a:defRPr sz="1800"/>
            </a:pPr>
            <a:endParaRPr sz="984" dirty="0">
              <a:latin typeface="Times New Roman"/>
              <a:ea typeface="Times New Roman"/>
              <a:cs typeface="Times New Roman"/>
              <a:sym typeface="Times New Roman"/>
            </a:endParaRPr>
          </a:p>
          <a:p>
            <a:pPr lvl="0" algn="just" defTabSz="187452">
              <a:defRPr sz="1800"/>
            </a:pPr>
            <a:r>
              <a:rPr sz="984" dirty="0">
                <a:latin typeface="Times New Roman"/>
                <a:ea typeface="Times New Roman"/>
                <a:cs typeface="Times New Roman"/>
                <a:sym typeface="Times New Roman"/>
              </a:rPr>
              <a:t>See </a:t>
            </a:r>
            <a:r>
              <a:rPr sz="984" u="sng" dirty="0">
                <a:latin typeface="Times New Roman"/>
                <a:ea typeface="Times New Roman"/>
                <a:cs typeface="Times New Roman"/>
                <a:sym typeface="Times New Roman"/>
                <a:hlinkClick r:id="rId6" action="ppaction://hlinksldjump"/>
              </a:rPr>
              <a:t>page </a:t>
            </a:r>
            <a:r>
              <a:rPr lang="en-GB" sz="984" u="sng" dirty="0">
                <a:latin typeface="Times New Roman"/>
                <a:ea typeface="Times New Roman"/>
                <a:cs typeface="Times New Roman"/>
                <a:sym typeface="Times New Roman"/>
                <a:hlinkClick r:id="rId6" action="ppaction://hlinksldjump"/>
              </a:rPr>
              <a:t>30</a:t>
            </a:r>
            <a:r>
              <a:rPr sz="984" dirty="0">
                <a:latin typeface="Times New Roman"/>
                <a:ea typeface="Times New Roman"/>
                <a:cs typeface="Times New Roman"/>
                <a:sym typeface="Times New Roman"/>
              </a:rPr>
              <a:t> of this document.</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asted-image.pdf"/>
          <p:cNvPicPr/>
          <p:nvPr/>
        </p:nvPicPr>
        <p:blipFill>
          <a:blip r:embed="rId2"/>
          <a:stretch>
            <a:fillRect/>
          </a:stretch>
        </p:blipFill>
        <p:spPr>
          <a:xfrm>
            <a:off x="-1304652" y="-41566"/>
            <a:ext cx="15614104" cy="11710577"/>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100408_Yard_0072500.jpg"/>
          <p:cNvPicPr/>
          <p:nvPr/>
        </p:nvPicPr>
        <p:blipFill>
          <a:blip r:embed="rId2"/>
          <a:srcRect l="27777" r="27777"/>
          <a:stretch>
            <a:fillRect/>
          </a:stretch>
        </p:blipFill>
        <p:spPr>
          <a:xfrm>
            <a:off x="6502400" y="0"/>
            <a:ext cx="6502400" cy="9753600"/>
          </a:xfrm>
          <a:prstGeom prst="rect">
            <a:avLst/>
          </a:prstGeom>
          <a:ln w="12700">
            <a:miter lim="400000"/>
          </a:ln>
        </p:spPr>
      </p:pic>
      <p:sp>
        <p:nvSpPr>
          <p:cNvPr id="155" name="Shape 155"/>
          <p:cNvSpPr>
            <a:spLocks noGrp="1"/>
          </p:cNvSpPr>
          <p:nvPr>
            <p:ph type="title"/>
          </p:nvPr>
        </p:nvSpPr>
        <p:spPr>
          <a:xfrm>
            <a:off x="571500" y="330200"/>
            <a:ext cx="5073394" cy="1397000"/>
          </a:xfrm>
          <a:prstGeom prst="rect">
            <a:avLst/>
          </a:prstGeom>
        </p:spPr>
        <p:txBody>
          <a:bodyPr/>
          <a:lstStyle/>
          <a:p>
            <a:pPr lvl="0">
              <a:defRPr sz="1800"/>
            </a:pPr>
            <a:r>
              <a:rPr sz="2500" b="1">
                <a:latin typeface="Helvetica Neue"/>
                <a:ea typeface="Helvetica Neue"/>
                <a:cs typeface="Helvetica Neue"/>
                <a:sym typeface="Helvetica Neue"/>
              </a:rPr>
              <a:t>Seren-Harvard Summer School </a:t>
            </a:r>
          </a:p>
          <a:p>
            <a:pPr lvl="0">
              <a:defRPr sz="1800"/>
            </a:pPr>
            <a:r>
              <a:rPr sz="2500" b="1">
                <a:latin typeface="Helvetica Neue"/>
                <a:ea typeface="Helvetica Neue"/>
                <a:cs typeface="Helvetica Neue"/>
                <a:sym typeface="Helvetica Neue"/>
              </a:rPr>
              <a:t>Scholarship in 2020</a:t>
            </a:r>
          </a:p>
        </p:txBody>
      </p:sp>
      <p:sp>
        <p:nvSpPr>
          <p:cNvPr id="156" name="Shape 156"/>
          <p:cNvSpPr>
            <a:spLocks noGrp="1"/>
          </p:cNvSpPr>
          <p:nvPr>
            <p:ph type="body" idx="1"/>
          </p:nvPr>
        </p:nvSpPr>
        <p:spPr>
          <a:xfrm>
            <a:off x="568196" y="2209932"/>
            <a:ext cx="5080001" cy="4540628"/>
          </a:xfrm>
          <a:prstGeom prst="rect">
            <a:avLst/>
          </a:prstGeom>
        </p:spPr>
        <p:txBody>
          <a:bodyPr/>
          <a:lstStyle/>
          <a:p>
            <a:pPr lvl="0">
              <a:defRPr sz="1800">
                <a:solidFill>
                  <a:srgbClr val="000000"/>
                </a:solidFill>
              </a:defRPr>
            </a:pPr>
            <a:r>
              <a:rPr sz="2300"/>
              <a:t>Summary of the programme</a:t>
            </a:r>
          </a:p>
          <a:p>
            <a:pPr lvl="0">
              <a:defRPr sz="1800">
                <a:solidFill>
                  <a:srgbClr val="000000"/>
                </a:solidFill>
              </a:defRPr>
            </a:pPr>
            <a:r>
              <a:rPr sz="2300"/>
              <a:t>Courses &amp; dates</a:t>
            </a:r>
          </a:p>
          <a:p>
            <a:pPr lvl="0">
              <a:defRPr sz="1800">
                <a:solidFill>
                  <a:srgbClr val="000000"/>
                </a:solidFill>
              </a:defRPr>
            </a:pPr>
            <a:r>
              <a:rPr sz="2300"/>
              <a:t>How to apply</a:t>
            </a:r>
          </a:p>
          <a:p>
            <a:pPr lvl="0">
              <a:defRPr sz="1800">
                <a:solidFill>
                  <a:srgbClr val="000000"/>
                </a:solidFill>
              </a:defRPr>
            </a:pPr>
            <a:r>
              <a:rPr sz="2300"/>
              <a:t>Accessing funding</a:t>
            </a:r>
          </a:p>
          <a:p>
            <a:pPr lvl="0">
              <a:defRPr sz="1800">
                <a:solidFill>
                  <a:srgbClr val="000000"/>
                </a:solidFill>
              </a:defRPr>
            </a:pPr>
            <a:r>
              <a:rPr sz="2300"/>
              <a:t>Advice &amp; guidance</a:t>
            </a:r>
          </a:p>
          <a:p>
            <a:pPr lvl="0">
              <a:defRPr sz="1800">
                <a:solidFill>
                  <a:srgbClr val="000000"/>
                </a:solidFill>
              </a:defRPr>
            </a:pPr>
            <a:r>
              <a:rPr sz="2300"/>
              <a:t>Frequently Asked Questions (FAQs)</a:t>
            </a:r>
          </a:p>
        </p:txBody>
      </p:sp>
      <p:sp>
        <p:nvSpPr>
          <p:cNvPr id="157" name="Shape 15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16</a:t>
            </a:fld>
            <a:endParaRPr sz="1400"/>
          </a:p>
        </p:txBody>
      </p:sp>
      <p:pic>
        <p:nvPicPr>
          <p:cNvPr id="158" name="summer-school-collection_800x_b6adc64e-1a50-4ec9-87f3-e36586ae5c68_225x.png"/>
          <p:cNvPicPr/>
          <p:nvPr/>
        </p:nvPicPr>
        <p:blipFill>
          <a:blip r:embed="rId3"/>
          <a:stretch>
            <a:fillRect/>
          </a:stretch>
        </p:blipFill>
        <p:spPr>
          <a:xfrm>
            <a:off x="753675" y="6808854"/>
            <a:ext cx="2128029" cy="2128029"/>
          </a:xfrm>
          <a:prstGeom prst="rect">
            <a:avLst/>
          </a:prstGeom>
          <a:ln w="12700">
            <a:miter lim="400000"/>
          </a:ln>
        </p:spPr>
      </p:pic>
      <p:pic>
        <p:nvPicPr>
          <p:cNvPr id="159" name="1200px-Harvard_shield_wreath.svg.png"/>
          <p:cNvPicPr/>
          <p:nvPr/>
        </p:nvPicPr>
        <p:blipFill>
          <a:blip r:embed="rId4"/>
          <a:stretch>
            <a:fillRect/>
          </a:stretch>
        </p:blipFill>
        <p:spPr>
          <a:xfrm>
            <a:off x="4033825" y="7233291"/>
            <a:ext cx="1316454" cy="1279155"/>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Seren-Harvard Summer School Scholarship 2020</a:t>
            </a:r>
          </a:p>
        </p:txBody>
      </p:sp>
      <p:sp>
        <p:nvSpPr>
          <p:cNvPr id="162" name="Shape 16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17</a:t>
            </a:fld>
            <a:endParaRPr sz="1400"/>
          </a:p>
        </p:txBody>
      </p:sp>
      <p:sp>
        <p:nvSpPr>
          <p:cNvPr id="163" name="Shape 163"/>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Summary</a:t>
            </a:r>
          </a:p>
        </p:txBody>
      </p:sp>
      <p:sp>
        <p:nvSpPr>
          <p:cNvPr id="164" name="Shape 164"/>
          <p:cNvSpPr>
            <a:spLocks noGrp="1"/>
          </p:cNvSpPr>
          <p:nvPr>
            <p:ph type="body" idx="4294967295"/>
          </p:nvPr>
        </p:nvSpPr>
        <p:spPr>
          <a:xfrm>
            <a:off x="612896" y="2905937"/>
            <a:ext cx="5715039" cy="1668655"/>
          </a:xfrm>
          <a:prstGeom prst="rect">
            <a:avLst/>
          </a:prstGeom>
        </p:spPr>
        <p:txBody>
          <a:bodyPr/>
          <a:lstStyle/>
          <a:p>
            <a:pPr marL="0" lvl="0" indent="0">
              <a:spcBef>
                <a:spcPts val="0"/>
              </a:spcBef>
              <a:buSzTx/>
              <a:buFontTx/>
              <a:buNone/>
              <a:defRPr sz="1800">
                <a:solidFill>
                  <a:srgbClr val="000000"/>
                </a:solidFill>
              </a:defRPr>
            </a:pPr>
            <a:r>
              <a:rPr sz="2000" b="1">
                <a:latin typeface="Helvetica Neue"/>
                <a:ea typeface="Helvetica Neue"/>
                <a:cs typeface="Helvetica Neue"/>
                <a:sym typeface="Helvetica Neue"/>
              </a:rPr>
              <a:t>Overview</a:t>
            </a:r>
          </a:p>
          <a:p>
            <a:pPr marL="0" lvl="0" indent="0">
              <a:spcBef>
                <a:spcPts val="0"/>
              </a:spcBef>
              <a:buSzTx/>
              <a:buFontTx/>
              <a:buNone/>
              <a:defRPr sz="1800">
                <a:solidFill>
                  <a:srgbClr val="000000"/>
                </a:solidFill>
              </a:defRPr>
            </a:pPr>
            <a:endParaRPr sz="1550"/>
          </a:p>
          <a:p>
            <a:pPr marL="0" lvl="0" indent="0" algn="just" defTabSz="457200">
              <a:spcBef>
                <a:spcPts val="0"/>
              </a:spcBef>
              <a:buSzTx/>
              <a:buFontTx/>
              <a:buNone/>
              <a:defRPr sz="1800">
                <a:solidFill>
                  <a:srgbClr val="000000"/>
                </a:solidFill>
              </a:defRPr>
            </a:pPr>
            <a:r>
              <a:rPr sz="1550">
                <a:solidFill>
                  <a:srgbClr val="232323"/>
                </a:solidFill>
                <a:latin typeface="Helvetica"/>
                <a:ea typeface="Helvetica"/>
                <a:cs typeface="Helvetica"/>
                <a:sym typeface="Helvetica"/>
              </a:rPr>
              <a:t>The Pre-College Program is an immersive, collaborative, and transformative residential experience. Alongside peers from around the world, you’ll thrive in a dynamic and supportive academic environment.</a:t>
            </a:r>
          </a:p>
        </p:txBody>
      </p:sp>
      <p:sp>
        <p:nvSpPr>
          <p:cNvPr id="165" name="Shape 165"/>
          <p:cNvSpPr/>
          <p:nvPr/>
        </p:nvSpPr>
        <p:spPr>
          <a:xfrm>
            <a:off x="12268199" y="9194800"/>
            <a:ext cx="312015" cy="29982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r">
              <a:defRPr sz="1400">
                <a:latin typeface="Helvetica Neue"/>
                <a:ea typeface="Helvetica Neue"/>
                <a:cs typeface="Helvetica Neue"/>
                <a:sym typeface="Helvetica Neue"/>
              </a:defRPr>
            </a:lvl1pPr>
          </a:lstStyle>
          <a:p>
            <a:pPr lvl="0">
              <a:defRPr sz="1800"/>
            </a:pPr>
            <a:r>
              <a:rPr sz="1400"/>
              <a:t>￼</a:t>
            </a:r>
          </a:p>
        </p:txBody>
      </p:sp>
      <p:sp>
        <p:nvSpPr>
          <p:cNvPr id="166" name="Shape 166"/>
          <p:cNvSpPr/>
          <p:nvPr/>
        </p:nvSpPr>
        <p:spPr>
          <a:xfrm>
            <a:off x="612896" y="4854086"/>
            <a:ext cx="5715039" cy="141702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a:latin typeface="Helvetica Neue"/>
                <a:ea typeface="Helvetica Neue"/>
                <a:cs typeface="Helvetica Neue"/>
                <a:sym typeface="Helvetica Neue"/>
              </a:rPr>
              <a:t>Dates/Sessions</a:t>
            </a:r>
          </a:p>
          <a:p>
            <a:pPr lvl="0" algn="l">
              <a:defRPr sz="1800"/>
            </a:pPr>
            <a:endParaRPr sz="1550"/>
          </a:p>
          <a:p>
            <a:pPr marL="196850" lvl="0" indent="-196850" algn="l" defTabSz="457200">
              <a:buSzPct val="75000"/>
              <a:buFont typeface="Helvetica Neue"/>
              <a:buChar char="•"/>
              <a:defRPr sz="1800"/>
            </a:pPr>
            <a:r>
              <a:rPr sz="1550">
                <a:latin typeface="Arial"/>
                <a:ea typeface="Arial"/>
                <a:cs typeface="Arial"/>
                <a:sym typeface="Arial"/>
              </a:rPr>
              <a:t>Cohort 1: 28 June – 10 July 2020 </a:t>
            </a:r>
          </a:p>
          <a:p>
            <a:pPr marL="196850" lvl="0" indent="-196850" algn="l" defTabSz="457200">
              <a:buSzPct val="75000"/>
              <a:buFont typeface="Helvetica Neue"/>
              <a:buChar char="•"/>
              <a:defRPr sz="1800"/>
            </a:pPr>
            <a:r>
              <a:rPr sz="1550">
                <a:latin typeface="Arial"/>
                <a:ea typeface="Arial"/>
                <a:cs typeface="Arial"/>
                <a:sym typeface="Arial"/>
              </a:rPr>
              <a:t>Cohort 2: 12 July – 24 July 2020</a:t>
            </a:r>
          </a:p>
          <a:p>
            <a:pPr marL="196850" lvl="0" indent="-196850" algn="l" defTabSz="457200">
              <a:buSzPct val="75000"/>
              <a:buFont typeface="Helvetica Neue"/>
              <a:buChar char="•"/>
              <a:defRPr sz="1800"/>
            </a:pPr>
            <a:r>
              <a:rPr sz="1550">
                <a:latin typeface="Arial"/>
                <a:ea typeface="Arial"/>
                <a:cs typeface="Arial"/>
                <a:sym typeface="Arial"/>
              </a:rPr>
              <a:t>Cohort 3: 26 July – 7 August 2020</a:t>
            </a:r>
          </a:p>
        </p:txBody>
      </p:sp>
      <p:sp>
        <p:nvSpPr>
          <p:cNvPr id="167" name="Shape 167"/>
          <p:cNvSpPr/>
          <p:nvPr/>
        </p:nvSpPr>
        <p:spPr>
          <a:xfrm>
            <a:off x="612896" y="6550607"/>
            <a:ext cx="5715039" cy="188315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a:latin typeface="Helvetica Neue"/>
                <a:ea typeface="Helvetica Neue"/>
                <a:cs typeface="Helvetica Neue"/>
                <a:sym typeface="Helvetica Neue"/>
              </a:rPr>
              <a:t>Courses</a:t>
            </a:r>
          </a:p>
          <a:p>
            <a:pPr lvl="0" algn="l">
              <a:defRPr sz="1800"/>
            </a:pPr>
            <a:endParaRPr sz="1550"/>
          </a:p>
          <a:p>
            <a:pPr lvl="0" algn="just" defTabSz="457200">
              <a:defRPr sz="1800"/>
            </a:pPr>
            <a:r>
              <a:rPr sz="1550">
                <a:solidFill>
                  <a:srgbClr val="323333"/>
                </a:solidFill>
                <a:latin typeface="Helvetica"/>
                <a:ea typeface="Helvetica"/>
                <a:cs typeface="Helvetica"/>
                <a:sym typeface="Helvetica"/>
              </a:rPr>
              <a:t>A wide range of courses are on offer across the sciences, social sciences, arts and. humanities. With over 30 courses to choose from in each session, you’re sure to find a topic that interests you. 2020 courses will be posted in late January. Until then, you can review </a:t>
            </a:r>
            <a:r>
              <a:rPr sz="1550" u="sng">
                <a:solidFill>
                  <a:srgbClr val="323333"/>
                </a:solidFill>
                <a:latin typeface="Helvetica"/>
                <a:ea typeface="Helvetica"/>
                <a:cs typeface="Helvetica"/>
                <a:sym typeface="Helvetica"/>
                <a:hlinkClick r:id="rId2"/>
              </a:rPr>
              <a:t>the 2019 courses</a:t>
            </a:r>
            <a:r>
              <a:rPr sz="1550">
                <a:solidFill>
                  <a:srgbClr val="323333"/>
                </a:solidFill>
                <a:latin typeface="Helvetica"/>
                <a:ea typeface="Helvetica"/>
                <a:cs typeface="Helvetica"/>
                <a:sym typeface="Helvetica"/>
              </a:rPr>
              <a:t>.</a:t>
            </a:r>
          </a:p>
        </p:txBody>
      </p:sp>
      <p:sp>
        <p:nvSpPr>
          <p:cNvPr id="168" name="Shape 168"/>
          <p:cNvSpPr/>
          <p:nvPr/>
        </p:nvSpPr>
        <p:spPr>
          <a:xfrm>
            <a:off x="6700941" y="6271114"/>
            <a:ext cx="5715039" cy="282271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More information</a:t>
            </a:r>
          </a:p>
          <a:p>
            <a:pPr lvl="0" algn="l">
              <a:defRPr sz="1800"/>
            </a:pPr>
            <a:endParaRPr sz="1550" dirty="0"/>
          </a:p>
          <a:p>
            <a:pPr marL="317852" lvl="0" indent="-317852" algn="l" defTabSz="457200">
              <a:buSzPct val="100000"/>
              <a:buAutoNum type="arabicPeriod"/>
              <a:defRPr sz="1800"/>
            </a:pPr>
            <a:r>
              <a:rPr sz="1550" u="sng" dirty="0">
                <a:solidFill>
                  <a:srgbClr val="232323"/>
                </a:solidFill>
                <a:latin typeface="Helvetica"/>
                <a:ea typeface="Helvetica"/>
                <a:cs typeface="Helvetica"/>
                <a:sym typeface="Helvetica"/>
                <a:hlinkClick r:id="rId3"/>
              </a:rPr>
              <a:t>Harvard Summer School website</a:t>
            </a:r>
            <a:endParaRPr sz="1550" dirty="0">
              <a:solidFill>
                <a:srgbClr val="232323"/>
              </a:solidFill>
              <a:latin typeface="Helvetica"/>
              <a:ea typeface="Helvetica"/>
              <a:cs typeface="Helvetica"/>
              <a:sym typeface="Helvetica"/>
            </a:endParaRPr>
          </a:p>
          <a:p>
            <a:pPr marL="317852" lvl="0" indent="-317852" algn="l" defTabSz="457200">
              <a:buSzPct val="100000"/>
              <a:buAutoNum type="arabicPeriod"/>
              <a:defRPr sz="1800"/>
            </a:pPr>
            <a:r>
              <a:rPr sz="1550" u="sng" dirty="0">
                <a:solidFill>
                  <a:srgbClr val="232323"/>
                </a:solidFill>
                <a:latin typeface="Helvetica"/>
                <a:ea typeface="Helvetica"/>
                <a:cs typeface="Helvetica"/>
                <a:sym typeface="Helvetica"/>
                <a:hlinkClick r:id="rId4"/>
              </a:rPr>
              <a:t>Program &amp; course information</a:t>
            </a:r>
            <a:endParaRPr sz="1550" dirty="0">
              <a:solidFill>
                <a:srgbClr val="232323"/>
              </a:solidFill>
              <a:latin typeface="Helvetica"/>
              <a:ea typeface="Helvetica"/>
              <a:cs typeface="Helvetica"/>
              <a:sym typeface="Helvetica"/>
            </a:endParaRPr>
          </a:p>
          <a:p>
            <a:pPr marL="317852" lvl="0" indent="-317852" algn="l" defTabSz="457200">
              <a:buSzPct val="100000"/>
              <a:buAutoNum type="arabicPeriod"/>
              <a:defRPr sz="1800"/>
            </a:pPr>
            <a:r>
              <a:rPr sz="1550" u="sng" dirty="0">
                <a:solidFill>
                  <a:srgbClr val="232323"/>
                </a:solidFill>
                <a:latin typeface="Helvetica"/>
                <a:ea typeface="Helvetica"/>
                <a:cs typeface="Helvetica"/>
                <a:sym typeface="Helvetica"/>
                <a:hlinkClick r:id="rId5"/>
              </a:rPr>
              <a:t>How to Apply</a:t>
            </a:r>
            <a:r>
              <a:rPr sz="1550" dirty="0">
                <a:solidFill>
                  <a:srgbClr val="232323"/>
                </a:solidFill>
                <a:latin typeface="Helvetica"/>
                <a:ea typeface="Helvetica"/>
                <a:cs typeface="Helvetica"/>
                <a:sym typeface="Helvetica"/>
              </a:rPr>
              <a:t> (please note that you must also complete the Seren International Programme Scholarship Application Form to be able to access funding from </a:t>
            </a:r>
            <a:r>
              <a:rPr lang="en-GB" sz="1550" dirty="0">
                <a:solidFill>
                  <a:srgbClr val="232323"/>
                </a:solidFill>
                <a:latin typeface="Helvetica"/>
                <a:ea typeface="Helvetica"/>
                <a:cs typeface="Helvetica"/>
                <a:sym typeface="Helvetica"/>
              </a:rPr>
              <a:t>Seren </a:t>
            </a:r>
            <a:r>
              <a:rPr sz="1550" dirty="0">
                <a:solidFill>
                  <a:srgbClr val="232323"/>
                </a:solidFill>
                <a:latin typeface="Helvetica"/>
                <a:ea typeface="Helvetica"/>
                <a:cs typeface="Helvetica"/>
                <a:sym typeface="Helvetica"/>
              </a:rPr>
              <a:t>for this opportunity)</a:t>
            </a:r>
          </a:p>
          <a:p>
            <a:pPr marL="317852" lvl="0" indent="-317852" algn="l" defTabSz="457200">
              <a:buSzPct val="100000"/>
              <a:buAutoNum type="arabicPeriod"/>
              <a:defRPr sz="1800"/>
            </a:pPr>
            <a:r>
              <a:rPr sz="1550" u="sng" dirty="0">
                <a:solidFill>
                  <a:srgbClr val="232323"/>
                </a:solidFill>
                <a:latin typeface="Helvetica"/>
                <a:ea typeface="Helvetica"/>
                <a:cs typeface="Helvetica"/>
                <a:sym typeface="Helvetica"/>
                <a:hlinkClick r:id="rId6"/>
              </a:rPr>
              <a:t>Eligibility criteria for HSS</a:t>
            </a:r>
            <a:r>
              <a:rPr sz="1550" dirty="0">
                <a:solidFill>
                  <a:srgbClr val="232323"/>
                </a:solidFill>
                <a:latin typeface="Helvetica"/>
                <a:ea typeface="Helvetica"/>
                <a:cs typeface="Helvetica"/>
                <a:sym typeface="Helvetica"/>
              </a:rPr>
              <a:t> (please note that you must also be a Year 12 Seren student to be eligible for financial support from the Welsh Government for this opportunity).</a:t>
            </a:r>
          </a:p>
        </p:txBody>
      </p:sp>
      <p:sp>
        <p:nvSpPr>
          <p:cNvPr id="169" name="Shape 169"/>
          <p:cNvSpPr/>
          <p:nvPr/>
        </p:nvSpPr>
        <p:spPr>
          <a:xfrm>
            <a:off x="6700941" y="2325629"/>
            <a:ext cx="5715039" cy="241760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defTabSz="560831">
              <a:defRPr sz="1800"/>
            </a:pPr>
            <a:r>
              <a:rPr sz="1919" b="1" dirty="0">
                <a:latin typeface="Helvetica Neue"/>
                <a:ea typeface="Helvetica Neue"/>
                <a:cs typeface="Helvetica Neue"/>
                <a:sym typeface="Helvetica Neue"/>
              </a:rPr>
              <a:t>The 2020 Seren-Harvard Summer School Scholarship</a:t>
            </a:r>
          </a:p>
          <a:p>
            <a:pPr lvl="0" algn="l" defTabSz="560831">
              <a:defRPr sz="1800"/>
            </a:pPr>
            <a:endParaRPr sz="1488" dirty="0"/>
          </a:p>
          <a:p>
            <a:pPr lvl="0" algn="just" defTabSz="560831">
              <a:defRPr sz="1800"/>
            </a:pPr>
            <a:r>
              <a:rPr sz="1488" dirty="0">
                <a:latin typeface="Helvetica Neue"/>
                <a:ea typeface="Helvetica Neue"/>
                <a:cs typeface="Helvetica Neue"/>
                <a:sym typeface="Helvetica Neue"/>
              </a:rPr>
              <a:t>The Seren-HSS Scholarship will enable up to 20 Seren students to attend the Harvard Summer School in 2020. The scholarships of $4,850 per student will cover programme fees, including tuition, accommodation, board/meals, activities &amp; health insurance. Please see </a:t>
            </a:r>
            <a:r>
              <a:rPr sz="1488" u="sng" dirty="0">
                <a:latin typeface="Helvetica Neue"/>
                <a:ea typeface="Helvetica Neue"/>
                <a:cs typeface="Helvetica Neue"/>
                <a:sym typeface="Helvetica Neue"/>
                <a:hlinkClick r:id="rId7" action="ppaction://hlinksldjump"/>
              </a:rPr>
              <a:t>page 1</a:t>
            </a:r>
            <a:r>
              <a:rPr lang="en-GB" sz="1488" u="sng" dirty="0">
                <a:latin typeface="Helvetica Neue"/>
                <a:ea typeface="Helvetica Neue"/>
                <a:cs typeface="Helvetica Neue"/>
                <a:sym typeface="Helvetica Neue"/>
                <a:hlinkClick r:id="rId7" action="ppaction://hlinksldjump"/>
              </a:rPr>
              <a:t>9</a:t>
            </a:r>
            <a:r>
              <a:rPr sz="1488" dirty="0">
                <a:latin typeface="Helvetica Neue"/>
                <a:ea typeface="Helvetica Neue"/>
                <a:cs typeface="Helvetica Neue"/>
                <a:sym typeface="Helvetica Neue"/>
              </a:rPr>
              <a:t> for more information.</a:t>
            </a:r>
            <a:r>
              <a:rPr lang="en-GB" sz="1488" dirty="0">
                <a:latin typeface="Helvetica Neue"/>
                <a:ea typeface="Helvetica Neue"/>
                <a:cs typeface="Helvetica Neue"/>
                <a:sym typeface="Helvetica Neue"/>
              </a:rPr>
              <a:t> Please note that additional students could be admitted on a self-funded basis.</a:t>
            </a:r>
            <a:endParaRPr sz="1488" dirty="0">
              <a:latin typeface="Helvetica Neue"/>
              <a:ea typeface="Helvetica Neue"/>
              <a:cs typeface="Helvetica Neue"/>
              <a:sym typeface="Helvetica Neue"/>
            </a:endParaRPr>
          </a:p>
        </p:txBody>
      </p:sp>
      <p:sp>
        <p:nvSpPr>
          <p:cNvPr id="170" name="Shape 170"/>
          <p:cNvSpPr/>
          <p:nvPr/>
        </p:nvSpPr>
        <p:spPr>
          <a:xfrm>
            <a:off x="6700941" y="4854086"/>
            <a:ext cx="5715039" cy="13246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Application deadline: </a:t>
            </a:r>
          </a:p>
          <a:p>
            <a:pPr lvl="0" algn="l">
              <a:defRPr sz="1800"/>
            </a:pPr>
            <a:endParaRPr sz="1550" dirty="0"/>
          </a:p>
          <a:p>
            <a:pPr lvl="0" algn="l">
              <a:defRPr sz="1800"/>
            </a:pPr>
            <a:r>
              <a:rPr sz="1550" dirty="0">
                <a:latin typeface="Helvetica Neue"/>
                <a:ea typeface="Helvetica Neue"/>
                <a:cs typeface="Helvetica Neue"/>
                <a:sym typeface="Helvetica Neue"/>
              </a:rPr>
              <a:t>11:59 PM Eastern Time Friday, 31st January 2020</a:t>
            </a:r>
          </a:p>
          <a:p>
            <a:pPr lvl="0" algn="l">
              <a:defRPr sz="1800"/>
            </a:pPr>
            <a:endParaRPr sz="1550" dirty="0">
              <a:latin typeface="Helvetica Neue"/>
              <a:ea typeface="Helvetica Neue"/>
              <a:cs typeface="Helvetica Neue"/>
              <a:sym typeface="Helvetica Neue"/>
            </a:endParaRPr>
          </a:p>
          <a:p>
            <a:pPr lvl="0" algn="just">
              <a:defRPr sz="1800"/>
            </a:pPr>
            <a:r>
              <a:rPr sz="1550" dirty="0">
                <a:latin typeface="Helvetica Neue"/>
                <a:ea typeface="Helvetica Neue"/>
                <a:cs typeface="Helvetica Neue"/>
                <a:sym typeface="Helvetica Neue"/>
              </a:rPr>
              <a:t>Application Fee: $75 - see </a:t>
            </a:r>
            <a:r>
              <a:rPr sz="1550" u="sng" dirty="0">
                <a:latin typeface="Helvetica Neue"/>
                <a:ea typeface="Helvetica Neue"/>
                <a:cs typeface="Helvetica Neue"/>
                <a:sym typeface="Helvetica Neue"/>
                <a:hlinkClick r:id="rId7" action="ppaction://hlinksldjump"/>
              </a:rPr>
              <a:t>page 1</a:t>
            </a:r>
            <a:r>
              <a:rPr lang="en-GB" sz="1550" u="sng" dirty="0">
                <a:latin typeface="Helvetica Neue"/>
                <a:ea typeface="Helvetica Neue"/>
                <a:cs typeface="Helvetica Neue"/>
                <a:sym typeface="Helvetica Neue"/>
                <a:hlinkClick r:id="rId7" action="ppaction://hlinksldjump"/>
              </a:rPr>
              <a:t>9</a:t>
            </a:r>
            <a:r>
              <a:rPr sz="1550" dirty="0">
                <a:latin typeface="Helvetica Neue"/>
                <a:ea typeface="Helvetica Neue"/>
                <a:cs typeface="Helvetica Neue"/>
                <a:sym typeface="Helvetica Neue"/>
              </a:rPr>
              <a:t> for more information</a:t>
            </a:r>
          </a:p>
        </p:txBody>
      </p:sp>
      <p:pic>
        <p:nvPicPr>
          <p:cNvPr id="171" name="pasted-image.pdf"/>
          <p:cNvPicPr/>
          <p:nvPr/>
        </p:nvPicPr>
        <p:blipFill>
          <a:blip r:embed="rId8"/>
          <a:stretch>
            <a:fillRect/>
          </a:stretch>
        </p:blipFill>
        <p:spPr>
          <a:xfrm>
            <a:off x="11982600" y="246031"/>
            <a:ext cx="785161" cy="785161"/>
          </a:xfrm>
          <a:prstGeom prst="rect">
            <a:avLst/>
          </a:prstGeom>
          <a:ln w="12700">
            <a:miter lim="400000"/>
          </a:ln>
        </p:spPr>
      </p:pic>
      <p:pic>
        <p:nvPicPr>
          <p:cNvPr id="172" name="pasted-image.pdf"/>
          <p:cNvPicPr/>
          <p:nvPr/>
        </p:nvPicPr>
        <p:blipFill>
          <a:blip r:embed="rId9"/>
          <a:stretch>
            <a:fillRect/>
          </a:stretch>
        </p:blipFill>
        <p:spPr>
          <a:xfrm>
            <a:off x="124872" y="9065311"/>
            <a:ext cx="1536701" cy="558801"/>
          </a:xfrm>
          <a:prstGeom prst="rect">
            <a:avLst/>
          </a:prstGeom>
          <a:ln w="12700">
            <a:miter lim="400000"/>
          </a:ln>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18</a:t>
            </a:fld>
            <a:endParaRPr sz="1400"/>
          </a:p>
        </p:txBody>
      </p:sp>
      <p:sp>
        <p:nvSpPr>
          <p:cNvPr id="175" name="Shape 175"/>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How to apply</a:t>
            </a:r>
          </a:p>
        </p:txBody>
      </p:sp>
      <p:sp>
        <p:nvSpPr>
          <p:cNvPr id="176" name="Shape 176"/>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Seren-Harvard Summer School Scholarship 2020</a:t>
            </a:r>
          </a:p>
        </p:txBody>
      </p:sp>
      <p:pic>
        <p:nvPicPr>
          <p:cNvPr id="177" name="pasted-image.pdf"/>
          <p:cNvPicPr/>
          <p:nvPr/>
        </p:nvPicPr>
        <p:blipFill>
          <a:blip r:embed="rId2"/>
          <a:stretch>
            <a:fillRect/>
          </a:stretch>
        </p:blipFill>
        <p:spPr>
          <a:xfrm>
            <a:off x="11982600" y="246031"/>
            <a:ext cx="785161" cy="785161"/>
          </a:xfrm>
          <a:prstGeom prst="rect">
            <a:avLst/>
          </a:prstGeom>
          <a:ln w="12700">
            <a:miter lim="400000"/>
          </a:ln>
        </p:spPr>
      </p:pic>
      <p:pic>
        <p:nvPicPr>
          <p:cNvPr id="178" name="pasted-image.pdf"/>
          <p:cNvPicPr/>
          <p:nvPr/>
        </p:nvPicPr>
        <p:blipFill>
          <a:blip r:embed="rId3"/>
          <a:stretch>
            <a:fillRect/>
          </a:stretch>
        </p:blipFill>
        <p:spPr>
          <a:xfrm>
            <a:off x="124872" y="9065311"/>
            <a:ext cx="1536701" cy="558801"/>
          </a:xfrm>
          <a:prstGeom prst="rect">
            <a:avLst/>
          </a:prstGeom>
          <a:ln w="12700">
            <a:miter lim="400000"/>
          </a:ln>
        </p:spPr>
      </p:pic>
      <p:sp>
        <p:nvSpPr>
          <p:cNvPr id="179" name="Shape 179"/>
          <p:cNvSpPr>
            <a:spLocks noGrp="1"/>
          </p:cNvSpPr>
          <p:nvPr>
            <p:ph type="body" idx="4294967295"/>
          </p:nvPr>
        </p:nvSpPr>
        <p:spPr>
          <a:xfrm>
            <a:off x="612896" y="2776448"/>
            <a:ext cx="5742690" cy="4450311"/>
          </a:xfrm>
          <a:prstGeom prst="rect">
            <a:avLst/>
          </a:prstGeom>
        </p:spPr>
        <p:txBody>
          <a:bodyPr/>
          <a:lstStyle/>
          <a:p>
            <a:pPr marL="373944" lvl="0" indent="-373944">
              <a:spcBef>
                <a:spcPts val="0"/>
              </a:spcBef>
              <a:buSzPct val="100000"/>
              <a:buFontTx/>
              <a:buAutoNum type="arabicPeriod"/>
              <a:defRPr sz="1800">
                <a:solidFill>
                  <a:srgbClr val="000000"/>
                </a:solidFill>
              </a:defRPr>
            </a:pPr>
            <a:r>
              <a:rPr sz="2000" dirty="0">
                <a:latin typeface="Helvetica"/>
                <a:ea typeface="Helvetica"/>
                <a:cs typeface="Helvetica"/>
                <a:sym typeface="Helvetica"/>
              </a:rPr>
              <a:t>All applications to the Harvard Summer School Pre-College Program must be made directly to the Harvard Summer School online. Go to </a:t>
            </a:r>
            <a:r>
              <a:rPr sz="2000" u="sng" dirty="0">
                <a:latin typeface="Helvetica"/>
                <a:ea typeface="Helvetica"/>
                <a:cs typeface="Helvetica"/>
                <a:sym typeface="Helvetica"/>
                <a:hlinkClick r:id="rId4"/>
              </a:rPr>
              <a:t>summer.harvard.edu</a:t>
            </a:r>
            <a:r>
              <a:rPr sz="2000" dirty="0">
                <a:latin typeface="Helvetica"/>
                <a:ea typeface="Helvetica"/>
                <a:cs typeface="Helvetica"/>
                <a:sym typeface="Helvetica"/>
              </a:rPr>
              <a:t> or </a:t>
            </a:r>
            <a:r>
              <a:rPr sz="2000" u="sng" dirty="0">
                <a:latin typeface="Helvetica"/>
                <a:ea typeface="Helvetica"/>
                <a:cs typeface="Helvetica"/>
                <a:sym typeface="Helvetica"/>
                <a:hlinkClick r:id="rId5"/>
              </a:rPr>
              <a:t>click here</a:t>
            </a:r>
            <a:r>
              <a:rPr sz="2000" dirty="0">
                <a:latin typeface="Helvetica"/>
                <a:ea typeface="Helvetica"/>
                <a:cs typeface="Helvetica"/>
                <a:sym typeface="Helvetica"/>
              </a:rPr>
              <a:t>.</a:t>
            </a:r>
          </a:p>
          <a:p>
            <a:pPr marL="373944" lvl="0" indent="-373944">
              <a:spcBef>
                <a:spcPts val="0"/>
              </a:spcBef>
              <a:buSzPct val="100000"/>
              <a:buFontTx/>
              <a:buAutoNum type="arabicPeriod"/>
              <a:defRPr sz="1800">
                <a:solidFill>
                  <a:srgbClr val="000000"/>
                </a:solidFill>
              </a:defRPr>
            </a:pPr>
            <a:endParaRPr sz="2000" dirty="0">
              <a:latin typeface="Helvetica"/>
              <a:ea typeface="Helvetica"/>
              <a:cs typeface="Helvetica"/>
              <a:sym typeface="Helvetica"/>
            </a:endParaRPr>
          </a:p>
          <a:p>
            <a:pPr marL="373944" lvl="0" indent="-373944" defTabSz="457200">
              <a:spcBef>
                <a:spcPts val="0"/>
              </a:spcBef>
              <a:buSzPct val="100000"/>
              <a:buFontTx/>
              <a:buAutoNum type="arabicPeriod" startAt="2"/>
              <a:defRPr sz="1800">
                <a:solidFill>
                  <a:srgbClr val="000000"/>
                </a:solidFill>
              </a:defRPr>
            </a:pPr>
            <a:r>
              <a:rPr sz="2000" dirty="0">
                <a:solidFill>
                  <a:srgbClr val="232323"/>
                </a:solidFill>
                <a:latin typeface="Helvetica"/>
                <a:ea typeface="Helvetica"/>
                <a:cs typeface="Helvetica"/>
                <a:sym typeface="Helvetica"/>
              </a:rPr>
              <a:t>Seren pupils must also complete the 2020 Seren International Programme Scholarship Application Form found at the link below if you wish to receive financial support from the Welsh Government &amp; </a:t>
            </a:r>
            <a:r>
              <a:rPr lang="en-GB" sz="2000" dirty="0">
                <a:solidFill>
                  <a:srgbClr val="232323"/>
                </a:solidFill>
                <a:latin typeface="Helvetica"/>
                <a:ea typeface="Helvetica"/>
                <a:cs typeface="Helvetica"/>
                <a:sym typeface="Helvetica"/>
              </a:rPr>
              <a:t>Seren </a:t>
            </a:r>
            <a:r>
              <a:rPr sz="2000" dirty="0">
                <a:solidFill>
                  <a:srgbClr val="232323"/>
                </a:solidFill>
                <a:latin typeface="Helvetica"/>
                <a:ea typeface="Helvetica"/>
                <a:cs typeface="Helvetica"/>
                <a:sym typeface="Helvetica"/>
              </a:rPr>
              <a:t>to attend the Harvard Summer School Pre-College Program in 2020.</a:t>
            </a:r>
          </a:p>
        </p:txBody>
      </p:sp>
      <p:sp>
        <p:nvSpPr>
          <p:cNvPr id="180" name="Shape 180"/>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How to apply</a:t>
            </a:r>
          </a:p>
        </p:txBody>
      </p:sp>
      <p:sp>
        <p:nvSpPr>
          <p:cNvPr id="181" name="Shape 181"/>
          <p:cNvSpPr/>
          <p:nvPr/>
        </p:nvSpPr>
        <p:spPr>
          <a:xfrm>
            <a:off x="6659544" y="2209928"/>
            <a:ext cx="5742691" cy="53337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defTabSz="508254">
              <a:defRPr sz="1800"/>
            </a:pPr>
            <a:r>
              <a:rPr sz="2088" b="1" dirty="0">
                <a:solidFill>
                  <a:srgbClr val="941100"/>
                </a:solidFill>
                <a:latin typeface="Helvetica"/>
                <a:ea typeface="Helvetica"/>
                <a:cs typeface="Helvetica"/>
                <a:sym typeface="Helvetica"/>
              </a:rPr>
              <a:t>Required application components</a:t>
            </a:r>
          </a:p>
          <a:p>
            <a:pPr lvl="0" algn="l" defTabSz="508254">
              <a:defRPr sz="1800"/>
            </a:pPr>
            <a:endParaRPr sz="1740" dirty="0">
              <a:latin typeface="Helvetica"/>
              <a:ea typeface="Helvetica"/>
              <a:cs typeface="Helvetica"/>
              <a:sym typeface="Helvetica"/>
            </a:endParaRPr>
          </a:p>
          <a:p>
            <a:pPr marL="220979" lvl="0" indent="-220979" algn="l" defTabSz="508254">
              <a:buSzPct val="75000"/>
              <a:buFont typeface="Helvetica Neue"/>
              <a:buChar char="•"/>
              <a:defRPr sz="1800"/>
            </a:pPr>
            <a:r>
              <a:rPr sz="1740" dirty="0">
                <a:latin typeface="Helvetica"/>
                <a:ea typeface="Helvetica"/>
                <a:cs typeface="Helvetica"/>
                <a:sym typeface="Helvetica"/>
              </a:rPr>
              <a:t>Personal Information</a:t>
            </a:r>
          </a:p>
          <a:p>
            <a:pPr marL="220979" lvl="0" indent="-220979" algn="l" defTabSz="508254">
              <a:buSzPct val="75000"/>
              <a:buFont typeface="Helvetica Neue"/>
              <a:buChar char="•"/>
              <a:defRPr sz="1800"/>
            </a:pPr>
            <a:r>
              <a:rPr sz="1740" dirty="0">
                <a:latin typeface="Helvetica"/>
                <a:ea typeface="Helvetica"/>
                <a:cs typeface="Helvetica"/>
                <a:sym typeface="Helvetica"/>
              </a:rPr>
              <a:t>Activities List</a:t>
            </a:r>
          </a:p>
          <a:p>
            <a:pPr marL="220979" lvl="0" indent="-220979" algn="l" defTabSz="508254">
              <a:buSzPct val="75000"/>
              <a:buFont typeface="Helvetica Neue"/>
              <a:buChar char="•"/>
              <a:defRPr sz="1800"/>
            </a:pPr>
            <a:r>
              <a:rPr sz="1740" dirty="0">
                <a:latin typeface="Helvetica"/>
                <a:ea typeface="Helvetica"/>
                <a:cs typeface="Helvetica"/>
                <a:sym typeface="Helvetica"/>
              </a:rPr>
              <a:t>4 x 250-350 word essays</a:t>
            </a:r>
          </a:p>
          <a:p>
            <a:pPr marL="220979" lvl="0" indent="-220979" algn="l" defTabSz="508254">
              <a:buSzPct val="75000"/>
              <a:buFont typeface="Helvetica Neue"/>
              <a:buChar char="•"/>
              <a:defRPr sz="1800"/>
            </a:pPr>
            <a:r>
              <a:rPr sz="1740" dirty="0">
                <a:latin typeface="Helvetica"/>
                <a:ea typeface="Helvetica"/>
                <a:cs typeface="Helvetica"/>
                <a:sym typeface="Helvetica"/>
              </a:rPr>
              <a:t>1 x 200 word short response</a:t>
            </a:r>
          </a:p>
          <a:p>
            <a:pPr marL="220979" lvl="0" indent="-220979" algn="l" defTabSz="508254">
              <a:buSzPct val="75000"/>
              <a:buFont typeface="Helvetica Neue"/>
              <a:buChar char="•"/>
              <a:defRPr sz="1800"/>
            </a:pPr>
            <a:r>
              <a:rPr sz="1740" dirty="0">
                <a:latin typeface="Helvetica"/>
                <a:ea typeface="Helvetica"/>
                <a:cs typeface="Helvetica"/>
                <a:sym typeface="Helvetica"/>
              </a:rPr>
              <a:t>Official school transcript (typically GCSE certificates for Seren pupils)</a:t>
            </a:r>
          </a:p>
          <a:p>
            <a:pPr marL="220979" lvl="0" indent="-220979" algn="l" defTabSz="508254">
              <a:buSzPct val="75000"/>
              <a:buFont typeface="Helvetica Neue"/>
              <a:buChar char="•"/>
              <a:defRPr sz="1800"/>
            </a:pPr>
            <a:r>
              <a:rPr sz="1740" dirty="0">
                <a:latin typeface="Helvetica"/>
                <a:ea typeface="Helvetica"/>
                <a:cs typeface="Helvetica"/>
                <a:sym typeface="Helvetica"/>
              </a:rPr>
              <a:t>2 x Letters of Recommendation</a:t>
            </a:r>
          </a:p>
          <a:p>
            <a:pPr marL="220979" lvl="0" indent="-220979" algn="l" defTabSz="508254">
              <a:buSzPct val="75000"/>
              <a:buFont typeface="Helvetica Neue"/>
              <a:buChar char="•"/>
              <a:defRPr sz="1800"/>
            </a:pPr>
            <a:r>
              <a:rPr sz="1740" dirty="0">
                <a:latin typeface="Helvetica"/>
                <a:ea typeface="Helvetica"/>
                <a:cs typeface="Helvetica"/>
                <a:sym typeface="Helvetica"/>
              </a:rPr>
              <a:t>Application Fee* ($75)</a:t>
            </a:r>
          </a:p>
          <a:p>
            <a:pPr marL="220979" lvl="0" indent="-220979" algn="l" defTabSz="508254">
              <a:buSzPct val="75000"/>
              <a:buFont typeface="Helvetica Neue"/>
              <a:buChar char="•"/>
              <a:defRPr sz="1800"/>
            </a:pPr>
            <a:r>
              <a:rPr sz="1740" dirty="0">
                <a:latin typeface="Helvetica"/>
                <a:ea typeface="Helvetica"/>
                <a:cs typeface="Helvetica"/>
                <a:sym typeface="Helvetica"/>
              </a:rPr>
              <a:t>Go to ‘Review’, and click ‘Submit Your Application’</a:t>
            </a:r>
          </a:p>
          <a:p>
            <a:pPr marL="220979" lvl="0" indent="-220979" algn="l" defTabSz="508254">
              <a:buSzPct val="75000"/>
              <a:buFont typeface="Helvetica Neue"/>
              <a:buChar char="•"/>
              <a:defRPr sz="1800"/>
            </a:pPr>
            <a:r>
              <a:rPr sz="1740" dirty="0">
                <a:latin typeface="Helvetica"/>
                <a:ea typeface="Helvetica"/>
                <a:cs typeface="Helvetica"/>
                <a:sym typeface="Helvetica"/>
              </a:rPr>
              <a:t>2020 Seren International Summer Programme Scholarship Application Form (</a:t>
            </a:r>
            <a:r>
              <a:rPr sz="1740" u="sng" dirty="0">
                <a:latin typeface="Helvetica"/>
                <a:ea typeface="Helvetica"/>
                <a:cs typeface="Helvetica"/>
                <a:sym typeface="Helvetica"/>
                <a:hlinkClick r:id="rId6"/>
              </a:rPr>
              <a:t>click here</a:t>
            </a:r>
            <a:r>
              <a:rPr sz="1740" dirty="0">
                <a:latin typeface="Helvetica"/>
                <a:ea typeface="Helvetica"/>
                <a:cs typeface="Helvetica"/>
                <a:sym typeface="Helvetica"/>
              </a:rPr>
              <a:t>)</a:t>
            </a:r>
          </a:p>
          <a:p>
            <a:pPr marL="220979" lvl="0" indent="-220979" algn="l" defTabSz="508254">
              <a:buSzPct val="75000"/>
              <a:buFont typeface="Helvetica Neue"/>
              <a:buChar char="•"/>
              <a:defRPr sz="1800"/>
            </a:pPr>
            <a:endParaRPr sz="1740" dirty="0">
              <a:latin typeface="Helvetica"/>
              <a:ea typeface="Helvetica"/>
              <a:cs typeface="Helvetica"/>
              <a:sym typeface="Helvetica"/>
            </a:endParaRPr>
          </a:p>
          <a:p>
            <a:pPr marL="220979" lvl="0" indent="-220979" algn="l" defTabSz="508254">
              <a:buSzPct val="75000"/>
              <a:buFont typeface="Helvetica Neue"/>
              <a:buChar char="•"/>
              <a:defRPr sz="1800"/>
            </a:pPr>
            <a:r>
              <a:rPr sz="1740" dirty="0">
                <a:latin typeface="Helvetica"/>
                <a:ea typeface="Helvetica"/>
                <a:cs typeface="Helvetica"/>
                <a:sym typeface="Helvetica"/>
              </a:rPr>
              <a:t>Seren applicants to the Harvard Summer School do not need to complete the Financial Aid section of the application. Please note that only the top 20 Seren applicants to the Harvard Summer School in 2020 will be given financial support from </a:t>
            </a:r>
            <a:r>
              <a:rPr lang="en-GB" sz="1740" dirty="0">
                <a:latin typeface="Helvetica"/>
                <a:ea typeface="Helvetica"/>
                <a:cs typeface="Helvetica"/>
                <a:sym typeface="Helvetica"/>
              </a:rPr>
              <a:t>Seren</a:t>
            </a:r>
            <a:r>
              <a:rPr sz="1740" dirty="0">
                <a:latin typeface="Helvetica"/>
                <a:ea typeface="Helvetica"/>
                <a:cs typeface="Helvetica"/>
                <a:sym typeface="Helvetica"/>
              </a:rPr>
              <a:t>.</a:t>
            </a:r>
          </a:p>
        </p:txBody>
      </p:sp>
      <p:sp>
        <p:nvSpPr>
          <p:cNvPr id="182" name="Shape 182"/>
          <p:cNvSpPr/>
          <p:nvPr/>
        </p:nvSpPr>
        <p:spPr>
          <a:xfrm>
            <a:off x="623245" y="7733131"/>
            <a:ext cx="11768641" cy="103746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just">
              <a:defRPr sz="1800"/>
            </a:pPr>
            <a:r>
              <a:rPr sz="1500">
                <a:latin typeface="Helvetica"/>
                <a:ea typeface="Helvetica"/>
                <a:cs typeface="Helvetica"/>
                <a:sym typeface="Helvetica"/>
              </a:rPr>
              <a:t>*If the application fee constitutes a significant financial burden for the student and/or their family, the student can obtain an application fee waiver code from Equal Education. The fee waiver option is only available for students who need it and for whom the application fee is a significant financial burden. Students who require a fee waiver code must have the support of an official at their school or college to do so. Please email </a:t>
            </a:r>
            <a:r>
              <a:rPr sz="1500" u="sng">
                <a:latin typeface="Helvetica"/>
                <a:ea typeface="Helvetica"/>
                <a:cs typeface="Helvetica"/>
                <a:sym typeface="Helvetica"/>
                <a:hlinkClick r:id="rId7"/>
              </a:rPr>
              <a:t>liam@equaleducation.org.uk</a:t>
            </a:r>
            <a:r>
              <a:rPr sz="1500">
                <a:latin typeface="Helvetica"/>
                <a:ea typeface="Helvetica"/>
                <a:cs typeface="Helvetica"/>
                <a:sym typeface="Helvetica"/>
              </a:rPr>
              <a:t>.</a:t>
            </a:r>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19</a:t>
            </a:fld>
            <a:endParaRPr sz="1400"/>
          </a:p>
        </p:txBody>
      </p:sp>
      <p:sp>
        <p:nvSpPr>
          <p:cNvPr id="185" name="Shape 185"/>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Accessing funding</a:t>
            </a:r>
          </a:p>
        </p:txBody>
      </p:sp>
      <p:sp>
        <p:nvSpPr>
          <p:cNvPr id="186" name="Shape 186"/>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Seren-Harvard Summer School Scholarship 2020</a:t>
            </a:r>
          </a:p>
        </p:txBody>
      </p:sp>
      <p:pic>
        <p:nvPicPr>
          <p:cNvPr id="187" name="pasted-image.pdf"/>
          <p:cNvPicPr/>
          <p:nvPr/>
        </p:nvPicPr>
        <p:blipFill>
          <a:blip r:embed="rId2"/>
          <a:stretch>
            <a:fillRect/>
          </a:stretch>
        </p:blipFill>
        <p:spPr>
          <a:xfrm>
            <a:off x="11982600" y="246031"/>
            <a:ext cx="785161" cy="785161"/>
          </a:xfrm>
          <a:prstGeom prst="rect">
            <a:avLst/>
          </a:prstGeom>
          <a:ln w="12700">
            <a:miter lim="400000"/>
          </a:ln>
        </p:spPr>
      </p:pic>
      <p:pic>
        <p:nvPicPr>
          <p:cNvPr id="188" name="pasted-image.pdf"/>
          <p:cNvPicPr/>
          <p:nvPr/>
        </p:nvPicPr>
        <p:blipFill>
          <a:blip r:embed="rId3"/>
          <a:stretch>
            <a:fillRect/>
          </a:stretch>
        </p:blipFill>
        <p:spPr>
          <a:xfrm>
            <a:off x="124872" y="9065311"/>
            <a:ext cx="1536701" cy="558801"/>
          </a:xfrm>
          <a:prstGeom prst="rect">
            <a:avLst/>
          </a:prstGeom>
          <a:ln w="12700">
            <a:miter lim="400000"/>
          </a:ln>
        </p:spPr>
      </p:pic>
      <p:sp>
        <p:nvSpPr>
          <p:cNvPr id="189" name="Shape 189"/>
          <p:cNvSpPr/>
          <p:nvPr/>
        </p:nvSpPr>
        <p:spPr>
          <a:xfrm>
            <a:off x="623225" y="2905937"/>
            <a:ext cx="11758350" cy="589705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226313" lvl="0" indent="-226313" algn="just" defTabSz="452627">
              <a:buSzPct val="75000"/>
              <a:buFont typeface="Helvetica Neue"/>
              <a:buChar char="•"/>
              <a:defRPr sz="1800"/>
            </a:pPr>
            <a:r>
              <a:rPr sz="1782" dirty="0">
                <a:latin typeface="Helvetica"/>
                <a:ea typeface="Helvetica"/>
                <a:cs typeface="Helvetica"/>
                <a:sym typeface="Helvetica"/>
              </a:rPr>
              <a:t>The Seren-Harvard Summer School Scholarship will be given to up to 20 Seren students in 2020 to cover the programme fees of $4,850/student*</a:t>
            </a:r>
          </a:p>
          <a:p>
            <a:pPr marL="226313" lvl="0" indent="-226313" algn="just" defTabSz="452627">
              <a:buSzPct val="75000"/>
              <a:buFont typeface="Helvetica Neue"/>
              <a:buChar char="•"/>
              <a:defRPr sz="1800"/>
            </a:pPr>
            <a:endParaRPr sz="1782" dirty="0">
              <a:latin typeface="Helvetica"/>
              <a:ea typeface="Helvetica"/>
              <a:cs typeface="Helvetica"/>
              <a:sym typeface="Helvetica"/>
            </a:endParaRPr>
          </a:p>
          <a:p>
            <a:pPr marL="226313" lvl="0" indent="-226313" algn="just" defTabSz="452627">
              <a:buSzPct val="75000"/>
              <a:buFont typeface="Helvetica Neue"/>
              <a:buChar char="•"/>
              <a:defRPr sz="1800"/>
            </a:pPr>
            <a:r>
              <a:rPr sz="1782" dirty="0">
                <a:latin typeface="Helvetica"/>
                <a:ea typeface="Helvetica"/>
                <a:cs typeface="Helvetica"/>
                <a:sym typeface="Helvetica"/>
              </a:rPr>
              <a:t>Admitted students will be required to fund or raise sponsorship for the cost of flights. The Welsh Government, </a:t>
            </a:r>
            <a:r>
              <a:rPr lang="en-GB" sz="1782" dirty="0">
                <a:latin typeface="Helvetica"/>
                <a:ea typeface="Helvetica"/>
                <a:cs typeface="Helvetica"/>
                <a:sym typeface="Helvetica"/>
              </a:rPr>
              <a:t>Seren</a:t>
            </a:r>
            <a:r>
              <a:rPr sz="1782" dirty="0">
                <a:latin typeface="Helvetica"/>
                <a:ea typeface="Helvetica"/>
                <a:cs typeface="Helvetica"/>
                <a:sym typeface="Helvetica"/>
              </a:rPr>
              <a:t>, Equal Education and other organisations &amp; sponsors will also be supporting the cost of flights for pupils most in need of this additional financial support to attend.</a:t>
            </a:r>
          </a:p>
          <a:p>
            <a:pPr marL="226313" lvl="0" indent="-226313" algn="just" defTabSz="452627">
              <a:buSzPct val="75000"/>
              <a:buFont typeface="Helvetica Neue"/>
              <a:buChar char="•"/>
              <a:defRPr sz="1800"/>
            </a:pPr>
            <a:endParaRPr sz="1782" dirty="0">
              <a:latin typeface="Helvetica"/>
              <a:ea typeface="Helvetica"/>
              <a:cs typeface="Helvetica"/>
              <a:sym typeface="Helvetica"/>
            </a:endParaRPr>
          </a:p>
          <a:p>
            <a:pPr marL="226313" lvl="0" indent="-226313" algn="just" defTabSz="452627">
              <a:buSzPct val="75000"/>
              <a:buFont typeface="Helvetica Neue"/>
              <a:buChar char="•"/>
              <a:defRPr sz="1800"/>
            </a:pPr>
            <a:r>
              <a:rPr sz="1782" dirty="0">
                <a:latin typeface="Helvetica"/>
                <a:ea typeface="Helvetica"/>
                <a:cs typeface="Helvetica"/>
                <a:sym typeface="Helvetica"/>
              </a:rPr>
              <a:t>Apply directly via </a:t>
            </a:r>
            <a:r>
              <a:rPr sz="1782" u="sng" dirty="0">
                <a:latin typeface="Helvetica"/>
                <a:ea typeface="Helvetica"/>
                <a:cs typeface="Helvetica"/>
                <a:sym typeface="Helvetica"/>
                <a:hlinkClick r:id="rId4"/>
              </a:rPr>
              <a:t>summer.harvard.edu</a:t>
            </a:r>
            <a:endParaRPr sz="1782" dirty="0">
              <a:latin typeface="Helvetica"/>
              <a:ea typeface="Helvetica"/>
              <a:cs typeface="Helvetica"/>
              <a:sym typeface="Helvetica"/>
            </a:endParaRPr>
          </a:p>
          <a:p>
            <a:pPr marL="226313" lvl="0" indent="-226313" algn="just" defTabSz="452627">
              <a:buSzPct val="75000"/>
              <a:buFont typeface="Helvetica Neue"/>
              <a:buChar char="•"/>
              <a:defRPr sz="1800"/>
            </a:pPr>
            <a:endParaRPr sz="1782" dirty="0">
              <a:latin typeface="Helvetica"/>
              <a:ea typeface="Helvetica"/>
              <a:cs typeface="Helvetica"/>
              <a:sym typeface="Helvetica"/>
            </a:endParaRPr>
          </a:p>
          <a:p>
            <a:pPr marL="226313" lvl="0" indent="-226313" algn="just" defTabSz="452627">
              <a:buSzPct val="75000"/>
              <a:buFont typeface="Helvetica Neue"/>
              <a:buChar char="•"/>
              <a:defRPr sz="1800"/>
            </a:pPr>
            <a:r>
              <a:rPr sz="1782" dirty="0">
                <a:latin typeface="Helvetica"/>
                <a:ea typeface="Helvetica"/>
                <a:cs typeface="Helvetica"/>
                <a:sym typeface="Helvetica"/>
              </a:rPr>
              <a:t>Pay the $75 application fee to the Harvard Summer School**</a:t>
            </a:r>
          </a:p>
          <a:p>
            <a:pPr marL="226313" lvl="0" indent="-226313" algn="just" defTabSz="452627">
              <a:buSzPct val="75000"/>
              <a:buFont typeface="Helvetica Neue"/>
              <a:buChar char="•"/>
              <a:defRPr sz="1800"/>
            </a:pPr>
            <a:endParaRPr sz="1782" dirty="0">
              <a:latin typeface="Helvetica"/>
              <a:ea typeface="Helvetica"/>
              <a:cs typeface="Helvetica"/>
              <a:sym typeface="Helvetica"/>
            </a:endParaRPr>
          </a:p>
          <a:p>
            <a:pPr marL="226313" lvl="0" indent="-226313" algn="just" defTabSz="452627">
              <a:buSzPct val="75000"/>
              <a:buFont typeface="Helvetica Neue"/>
              <a:buChar char="•"/>
              <a:defRPr sz="1800"/>
            </a:pPr>
            <a:r>
              <a:rPr sz="1782" dirty="0">
                <a:latin typeface="Helvetica"/>
                <a:ea typeface="Helvetica"/>
                <a:cs typeface="Helvetica"/>
                <a:sym typeface="Helvetica"/>
              </a:rPr>
              <a:t>Complete the 2020 Seren International Summer Programme Scholarship Application Form (</a:t>
            </a:r>
            <a:r>
              <a:rPr sz="1782" u="sng" dirty="0">
                <a:latin typeface="Helvetica"/>
                <a:ea typeface="Helvetica"/>
                <a:cs typeface="Helvetica"/>
                <a:sym typeface="Helvetica"/>
                <a:hlinkClick r:id="rId5"/>
              </a:rPr>
              <a:t>click here</a:t>
            </a:r>
            <a:r>
              <a:rPr sz="1782" dirty="0">
                <a:latin typeface="Helvetica"/>
                <a:ea typeface="Helvetica"/>
                <a:cs typeface="Helvetica"/>
                <a:sym typeface="Helvetica"/>
              </a:rPr>
              <a:t>)</a:t>
            </a:r>
          </a:p>
          <a:p>
            <a:pPr lvl="0" algn="just" defTabSz="452627">
              <a:defRPr sz="1800"/>
            </a:pPr>
            <a:endParaRPr sz="1782" dirty="0">
              <a:latin typeface="Helvetica"/>
              <a:ea typeface="Helvetica"/>
              <a:cs typeface="Helvetica"/>
              <a:sym typeface="Helvetica"/>
            </a:endParaRPr>
          </a:p>
          <a:p>
            <a:pPr lvl="0" algn="just" defTabSz="578358">
              <a:defRPr sz="1800"/>
            </a:pPr>
            <a:r>
              <a:rPr sz="1584" dirty="0"/>
              <a:t>*The funding available through </a:t>
            </a:r>
            <a:r>
              <a:rPr lang="en-GB" sz="1584" dirty="0" err="1"/>
              <a:t>Seren</a:t>
            </a:r>
            <a:r>
              <a:rPr sz="1584" dirty="0"/>
              <a:t>’s partnerships and scholarships will cover programme fees, including tuition, accommodation, board/meals, activities &amp; health insurance. Other costs will include flights, airport transfers, and miscellaneous expenses such as spending money. Please note that separate additional sponsorship is being raised from a range of organisations and individuals to support the costs of flights for the successful students most in need of this additional support (eligibility criteria will apply).</a:t>
            </a:r>
          </a:p>
          <a:p>
            <a:pPr lvl="0" algn="just" defTabSz="578358">
              <a:defRPr sz="1800"/>
            </a:pPr>
            <a:endParaRPr sz="1584" dirty="0"/>
          </a:p>
          <a:p>
            <a:pPr lvl="0" algn="just" defTabSz="578358">
              <a:defRPr sz="1800"/>
            </a:pPr>
            <a:r>
              <a:rPr sz="1584" dirty="0"/>
              <a:t>**If the application fee constitutes a significant financial burden for the student and/or their family, the student can obtain an application fee waiver code from Equal Education. The fee waiver option is only available for students who need it and for whom the application fee is a significant financial burden. Students who require a fee waiver code must have the support of an official at their school or college to do so. Please email </a:t>
            </a:r>
            <a:r>
              <a:rPr sz="1584" u="sng" dirty="0">
                <a:hlinkClick r:id="rId6"/>
              </a:rPr>
              <a:t>liam@equaleducation.org.uk</a:t>
            </a:r>
            <a:r>
              <a:rPr sz="1584" dirty="0"/>
              <a:t>.</a:t>
            </a:r>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20</a:t>
            </a:fld>
            <a:endParaRPr sz="1400"/>
          </a:p>
        </p:txBody>
      </p:sp>
      <p:sp>
        <p:nvSpPr>
          <p:cNvPr id="192" name="Shape 192"/>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Advice &amp; guidance</a:t>
            </a:r>
          </a:p>
        </p:txBody>
      </p:sp>
      <p:sp>
        <p:nvSpPr>
          <p:cNvPr id="193" name="Shape 193"/>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Seren-Harvard Summer School Scholarship 2020</a:t>
            </a:r>
          </a:p>
        </p:txBody>
      </p:sp>
      <p:pic>
        <p:nvPicPr>
          <p:cNvPr id="194" name="pasted-image.pdf"/>
          <p:cNvPicPr/>
          <p:nvPr/>
        </p:nvPicPr>
        <p:blipFill>
          <a:blip r:embed="rId2"/>
          <a:stretch>
            <a:fillRect/>
          </a:stretch>
        </p:blipFill>
        <p:spPr>
          <a:xfrm>
            <a:off x="11982600" y="246031"/>
            <a:ext cx="785161" cy="785161"/>
          </a:xfrm>
          <a:prstGeom prst="rect">
            <a:avLst/>
          </a:prstGeom>
          <a:ln w="12700">
            <a:miter lim="400000"/>
          </a:ln>
        </p:spPr>
      </p:pic>
      <p:pic>
        <p:nvPicPr>
          <p:cNvPr id="195" name="pasted-image.pdf"/>
          <p:cNvPicPr/>
          <p:nvPr/>
        </p:nvPicPr>
        <p:blipFill>
          <a:blip r:embed="rId3"/>
          <a:stretch>
            <a:fillRect/>
          </a:stretch>
        </p:blipFill>
        <p:spPr>
          <a:xfrm>
            <a:off x="124872" y="9065311"/>
            <a:ext cx="1536701" cy="558801"/>
          </a:xfrm>
          <a:prstGeom prst="rect">
            <a:avLst/>
          </a:prstGeom>
          <a:ln w="12700">
            <a:miter lim="400000"/>
          </a:ln>
        </p:spPr>
      </p:pic>
      <p:sp>
        <p:nvSpPr>
          <p:cNvPr id="196" name="Shape 196"/>
          <p:cNvSpPr>
            <a:spLocks noGrp="1"/>
          </p:cNvSpPr>
          <p:nvPr>
            <p:ph type="body" idx="4294967295"/>
          </p:nvPr>
        </p:nvSpPr>
        <p:spPr>
          <a:xfrm>
            <a:off x="592198" y="2905937"/>
            <a:ext cx="11820405" cy="5924425"/>
          </a:xfrm>
          <a:prstGeom prst="rect">
            <a:avLst/>
          </a:prstGeom>
        </p:spPr>
        <p:txBody>
          <a:bodyPr/>
          <a:lstStyle/>
          <a:p>
            <a:pPr marL="0" lvl="0" indent="0">
              <a:spcBef>
                <a:spcPts val="0"/>
              </a:spcBef>
              <a:buSzTx/>
              <a:buFontTx/>
              <a:buNone/>
              <a:defRPr sz="1800">
                <a:solidFill>
                  <a:srgbClr val="000000"/>
                </a:solidFill>
              </a:defRPr>
            </a:pPr>
            <a:r>
              <a:rPr sz="2000" b="1" dirty="0">
                <a:latin typeface="Helvetica Neue"/>
                <a:ea typeface="Helvetica Neue"/>
                <a:cs typeface="Helvetica Neue"/>
                <a:sym typeface="Helvetica Neue"/>
              </a:rPr>
              <a:t>Top tips</a:t>
            </a:r>
          </a:p>
          <a:p>
            <a:pPr marL="0" lvl="0" indent="0">
              <a:spcBef>
                <a:spcPts val="0"/>
              </a:spcBef>
              <a:buSzTx/>
              <a:buFontTx/>
              <a:buNone/>
              <a:defRPr sz="1800">
                <a:solidFill>
                  <a:srgbClr val="000000"/>
                </a:solidFill>
              </a:defRPr>
            </a:pPr>
            <a:endParaRPr sz="2000" dirty="0"/>
          </a:p>
          <a:p>
            <a:pPr marL="469900" lvl="0" indent="-469900">
              <a:spcBef>
                <a:spcPts val="0"/>
              </a:spcBef>
              <a:buSzPct val="100000"/>
              <a:buFontTx/>
              <a:buAutoNum type="arabicPeriod"/>
              <a:defRPr sz="1800">
                <a:solidFill>
                  <a:srgbClr val="000000"/>
                </a:solidFill>
              </a:defRPr>
            </a:pPr>
            <a:r>
              <a:rPr dirty="0"/>
              <a:t>Check that you’re eligible to attend the Harvard Summer School Pre-College Program (that’s on their website) and check that you’re eligible for support from Seren if you get in (you must be a Seren pupil in Year 12 currently) - you must meet all eligibility criteria to be admitted and to receive support from </a:t>
            </a:r>
            <a:r>
              <a:rPr lang="en-GB" dirty="0"/>
              <a:t>Seren </a:t>
            </a:r>
            <a:r>
              <a:rPr dirty="0"/>
              <a:t>to attend in 2020.</a:t>
            </a:r>
          </a:p>
          <a:p>
            <a:pPr marL="469900" lvl="0" indent="-469900">
              <a:spcBef>
                <a:spcPts val="0"/>
              </a:spcBef>
              <a:buSzPct val="100000"/>
              <a:buFontTx/>
              <a:buAutoNum type="arabicPeriod"/>
              <a:defRPr sz="1800">
                <a:solidFill>
                  <a:srgbClr val="000000"/>
                </a:solidFill>
              </a:defRPr>
            </a:pPr>
            <a:r>
              <a:rPr dirty="0"/>
              <a:t>Research the Harvard Summer School Pre-College Program and the courses you’re interested in (note that course titles will be released in late January 2020).</a:t>
            </a:r>
          </a:p>
          <a:p>
            <a:pPr marL="469900" lvl="0" indent="-469900">
              <a:spcBef>
                <a:spcPts val="0"/>
              </a:spcBef>
              <a:buSzPct val="100000"/>
              <a:buFontTx/>
              <a:buAutoNum type="arabicPeriod"/>
              <a:defRPr sz="1800">
                <a:solidFill>
                  <a:srgbClr val="000000"/>
                </a:solidFill>
              </a:defRPr>
            </a:pPr>
            <a:r>
              <a:rPr dirty="0"/>
              <a:t>Reach out to any Seren students you know of who have attended the Harvard Summer School previously.</a:t>
            </a:r>
          </a:p>
          <a:p>
            <a:pPr marL="469900" lvl="0" indent="-469900">
              <a:spcBef>
                <a:spcPts val="0"/>
              </a:spcBef>
              <a:buSzPct val="100000"/>
              <a:buFontTx/>
              <a:buAutoNum type="arabicPeriod"/>
              <a:defRPr sz="1800">
                <a:solidFill>
                  <a:srgbClr val="000000"/>
                </a:solidFill>
              </a:defRPr>
            </a:pPr>
            <a:r>
              <a:rPr dirty="0"/>
              <a:t>Start your application early!</a:t>
            </a:r>
          </a:p>
          <a:p>
            <a:pPr marL="469900" lvl="0" indent="-469900">
              <a:spcBef>
                <a:spcPts val="0"/>
              </a:spcBef>
              <a:buSzPct val="100000"/>
              <a:buFontTx/>
              <a:buAutoNum type="arabicPeriod"/>
              <a:defRPr sz="1800">
                <a:solidFill>
                  <a:srgbClr val="000000"/>
                </a:solidFill>
              </a:defRPr>
            </a:pPr>
            <a:r>
              <a:rPr dirty="0"/>
              <a:t>Attend an online webinar for advice on making a strong application from Yale alumnus Liam Rahman.</a:t>
            </a:r>
          </a:p>
          <a:p>
            <a:pPr marL="469900" lvl="0" indent="-469900">
              <a:spcBef>
                <a:spcPts val="0"/>
              </a:spcBef>
              <a:buSzPct val="100000"/>
              <a:buFontTx/>
              <a:buAutoNum type="arabicPeriod"/>
              <a:defRPr sz="1800">
                <a:solidFill>
                  <a:srgbClr val="000000"/>
                </a:solidFill>
              </a:defRPr>
            </a:pPr>
            <a:r>
              <a:rPr dirty="0"/>
              <a:t>Complete the 2020 Seren International Summer Programme Scholarship Application Form (</a:t>
            </a:r>
            <a:r>
              <a:rPr u="sng" dirty="0">
                <a:hlinkClick r:id="rId4"/>
              </a:rPr>
              <a:t>click here</a:t>
            </a:r>
            <a:r>
              <a:rPr dirty="0"/>
              <a:t>).</a:t>
            </a:r>
          </a:p>
          <a:p>
            <a:pPr marL="469900" lvl="0" indent="-469900">
              <a:spcBef>
                <a:spcPts val="0"/>
              </a:spcBef>
              <a:buSzPct val="100000"/>
              <a:buFontTx/>
              <a:buAutoNum type="arabicPeriod"/>
              <a:defRPr sz="1800">
                <a:solidFill>
                  <a:srgbClr val="000000"/>
                </a:solidFill>
              </a:defRPr>
            </a:pPr>
            <a:r>
              <a:rPr dirty="0"/>
              <a:t>Use your essays to demonstrate to the Harvard Summer School who you are beyond your grades and other academic achievements; these will be on your transcript/results certificates and written about by your teachers in their recommendations. The essays questions will encourage some introspection and perhaps some creativity.</a:t>
            </a:r>
          </a:p>
          <a:p>
            <a:pPr marL="469900" lvl="0" indent="-469900">
              <a:spcBef>
                <a:spcPts val="0"/>
              </a:spcBef>
              <a:buSzPct val="100000"/>
              <a:buFontTx/>
              <a:buAutoNum type="arabicPeriod"/>
              <a:defRPr sz="1800">
                <a:solidFill>
                  <a:srgbClr val="000000"/>
                </a:solidFill>
              </a:defRPr>
            </a:pPr>
            <a:r>
              <a:rPr dirty="0"/>
              <a:t>Ask your teachers for recommendations/references early (they will be writing UCAS references for other pupils applying to university around the same time, so advanced warning will help them and result in you having a better reference!).</a:t>
            </a:r>
          </a:p>
          <a:p>
            <a:pPr marL="469900" lvl="0" indent="-469900">
              <a:spcBef>
                <a:spcPts val="0"/>
              </a:spcBef>
              <a:buSzPct val="100000"/>
              <a:buFontTx/>
              <a:buAutoNum type="arabicPeriod"/>
              <a:defRPr sz="1800">
                <a:solidFill>
                  <a:srgbClr val="000000"/>
                </a:solidFill>
              </a:defRPr>
            </a:pPr>
            <a:r>
              <a:rPr dirty="0"/>
              <a:t>Proof-read your application!</a:t>
            </a:r>
          </a:p>
          <a:p>
            <a:pPr marL="469900" lvl="0" indent="-469900">
              <a:spcBef>
                <a:spcPts val="0"/>
              </a:spcBef>
              <a:buSzPct val="100000"/>
              <a:buFontTx/>
              <a:buAutoNum type="arabicPeriod"/>
              <a:defRPr sz="1800">
                <a:solidFill>
                  <a:srgbClr val="000000"/>
                </a:solidFill>
              </a:defRPr>
            </a:pPr>
            <a:r>
              <a:rPr dirty="0"/>
              <a:t>Submit your application on time (this includes the teacher references and certificates being submitted on time). No exceptions will be made for late submission of applications.</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21</a:t>
            </a:fld>
            <a:endParaRPr sz="1400"/>
          </a:p>
        </p:txBody>
      </p:sp>
      <p:sp>
        <p:nvSpPr>
          <p:cNvPr id="199" name="Shape 199"/>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Frequently Asked Questions (FAQs)</a:t>
            </a:r>
          </a:p>
        </p:txBody>
      </p:sp>
      <p:sp>
        <p:nvSpPr>
          <p:cNvPr id="200" name="Shape 200"/>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sz="3600" b="1"/>
              <a:t>Seren-Harvard Summer School Scholarship 2020</a:t>
            </a:r>
          </a:p>
        </p:txBody>
      </p:sp>
      <p:pic>
        <p:nvPicPr>
          <p:cNvPr id="201" name="pasted-image.pdf"/>
          <p:cNvPicPr/>
          <p:nvPr/>
        </p:nvPicPr>
        <p:blipFill>
          <a:blip r:embed="rId2"/>
          <a:stretch>
            <a:fillRect/>
          </a:stretch>
        </p:blipFill>
        <p:spPr>
          <a:xfrm>
            <a:off x="11982600" y="246031"/>
            <a:ext cx="785161" cy="785161"/>
          </a:xfrm>
          <a:prstGeom prst="rect">
            <a:avLst/>
          </a:prstGeom>
          <a:ln w="12700">
            <a:miter lim="400000"/>
          </a:ln>
        </p:spPr>
      </p:pic>
      <p:pic>
        <p:nvPicPr>
          <p:cNvPr id="202" name="pasted-image.pdf"/>
          <p:cNvPicPr/>
          <p:nvPr/>
        </p:nvPicPr>
        <p:blipFill>
          <a:blip r:embed="rId3"/>
          <a:stretch>
            <a:fillRect/>
          </a:stretch>
        </p:blipFill>
        <p:spPr>
          <a:xfrm>
            <a:off x="124872" y="9065311"/>
            <a:ext cx="1536701" cy="558801"/>
          </a:xfrm>
          <a:prstGeom prst="rect">
            <a:avLst/>
          </a:prstGeom>
          <a:ln w="12700">
            <a:miter lim="400000"/>
          </a:ln>
        </p:spPr>
      </p:pic>
      <p:sp>
        <p:nvSpPr>
          <p:cNvPr id="203" name="Shape 203"/>
          <p:cNvSpPr>
            <a:spLocks noGrp="1"/>
          </p:cNvSpPr>
          <p:nvPr>
            <p:ph type="body" idx="4294967295"/>
          </p:nvPr>
        </p:nvSpPr>
        <p:spPr>
          <a:xfrm>
            <a:off x="592198" y="2905937"/>
            <a:ext cx="5767985" cy="5442023"/>
          </a:xfrm>
          <a:prstGeom prst="rect">
            <a:avLst/>
          </a:prstGeom>
        </p:spPr>
        <p:txBody>
          <a:bodyPr>
            <a:normAutofit fontScale="92500" lnSpcReduction="10000"/>
          </a:bodyPr>
          <a:lstStyle/>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Who should apply to the Harvard Summer School Pre-College Program?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Harvard Summer School Pre-College Program is open to applications from anybody who meets the eligibility criteria described on the HSS website</a:t>
            </a:r>
            <a:r>
              <a:rPr lang="en-GB" sz="960" dirty="0">
                <a:latin typeface="Times New Roman"/>
                <a:ea typeface="Times New Roman"/>
                <a:cs typeface="Times New Roman"/>
                <a:sym typeface="Times New Roman"/>
              </a:rPr>
              <a:t>. </a:t>
            </a:r>
            <a:r>
              <a:rPr sz="960" dirty="0">
                <a:latin typeface="Times New Roman"/>
                <a:ea typeface="Times New Roman"/>
                <a:cs typeface="Times New Roman"/>
                <a:sym typeface="Times New Roman"/>
              </a:rPr>
              <a:t>However, the Seren-HSS Scholarship is only available to Seren students currently in Year 12 or the first year of A Levels at college if attending a further education college.</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Can students who are NOT members of Seren apply?</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Harvard Summer School Pre-College Program is open to applications from anybody who meets the eligibility criteria described on the HSS website. Please see the following link for details: </a:t>
            </a:r>
            <a:r>
              <a:rPr sz="960" u="sng" dirty="0">
                <a:latin typeface="Times New Roman"/>
                <a:ea typeface="Times New Roman"/>
                <a:cs typeface="Times New Roman"/>
                <a:sym typeface="Times New Roman"/>
                <a:hlinkClick r:id="rId4"/>
              </a:rPr>
              <a:t>https://globalscholars.yale.edu/applying/eligibility-requirements</a:t>
            </a:r>
            <a:r>
              <a:rPr sz="960" dirty="0">
                <a:latin typeface="Times New Roman"/>
                <a:ea typeface="Times New Roman"/>
                <a:cs typeface="Times New Roman"/>
                <a:sym typeface="Times New Roman"/>
              </a:rPr>
              <a:t>. However, the Seren-HSS Scholarship is only available to Seren pupils in Year 12 (or the first year of college) who are successful in their applications to the HSS summer 2020 program</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As a Seren student, will I be guaranteed a position in the Harvard Summer School summer 2020 program?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No, Seren cannot guarantee the success of any individual application to HSS. HSS’s application process is highly competitive. Whilst the Seren-HSS Partnership has identified up to 20 places that can be funded for Seren students in 2020, the standard of applications must still be high enough to be worthy of an offer of admission independently of the partnership. Applications will be considered by the HSS admissions team and final decisions for admission to HSS will be made by the HSS admissions team. Only the top 20 Seren students offered admission to HSS in 2020 will be supported by the Seren-HSS Scholarship.</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What does the Seren-HSS Scholarship cover?</a:t>
            </a:r>
          </a:p>
          <a:p>
            <a:pPr marL="91440" lvl="0" indent="-9144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programme cost for each session of the 2020 Harvard Summer School Pre-College Program is $4,850 USD. This includes instruction, housing on one of Harvard’s residential colleges, three meals per day, and health insurance. Travel is not included in program tuition. The Seren-Harvard Summer School Scholarship covers this $4,850 USD.</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How likely is it that my traveling costs will be covered? </a:t>
            </a:r>
          </a:p>
          <a:p>
            <a:pPr marL="91440" lvl="0" indent="-9144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$4,850 USD Seren-Harvard Summer School Scholarship does not cover traveling expenses. However, as was done for 2019,</a:t>
            </a:r>
            <a:r>
              <a:rPr lang="en-GB" sz="960" dirty="0">
                <a:latin typeface="Times New Roman"/>
                <a:ea typeface="Times New Roman"/>
                <a:cs typeface="Times New Roman"/>
                <a:sym typeface="Times New Roman"/>
              </a:rPr>
              <a:t> Seren </a:t>
            </a:r>
            <a:r>
              <a:rPr sz="960" dirty="0">
                <a:latin typeface="Times New Roman"/>
                <a:ea typeface="Times New Roman"/>
                <a:cs typeface="Times New Roman"/>
                <a:sym typeface="Times New Roman"/>
              </a:rPr>
              <a:t>and a number of private sponsors will raise funds to support pupils most in need of financial support for the costs of flights so this consideration should not deter eligible and able Seren students from applying to HSS in 2020. Students are also encouraged develop their own fundraising plans or initiatives for traveling expenses and to make </a:t>
            </a:r>
            <a:r>
              <a:rPr lang="en-GB" sz="960" dirty="0">
                <a:latin typeface="Times New Roman"/>
                <a:ea typeface="Times New Roman"/>
                <a:cs typeface="Times New Roman"/>
                <a:sym typeface="Times New Roman"/>
              </a:rPr>
              <a:t>Seren </a:t>
            </a:r>
            <a:r>
              <a:rPr sz="960" dirty="0">
                <a:latin typeface="Times New Roman"/>
                <a:ea typeface="Times New Roman"/>
                <a:cs typeface="Times New Roman"/>
                <a:sym typeface="Times New Roman"/>
              </a:rPr>
              <a:t>aware of these efforts should you be successful in gaining admission to HSS. Students should also consider miscellaneous expenses while participating in the program.</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Do I need to complete the financial aid portion of the Harvard Summer School Pre-College Program application if I’m a Seren student?</a:t>
            </a:r>
          </a:p>
          <a:p>
            <a:pPr marL="0" lvl="0" indent="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No. You do not need to complete the financial aid portion of the Harvard Summer School application. Up to 20 Seren students will be supported to attend the Harvard Summer School in 2020.</a:t>
            </a:r>
          </a:p>
        </p:txBody>
      </p:sp>
      <p:sp>
        <p:nvSpPr>
          <p:cNvPr id="204" name="Shape 204"/>
          <p:cNvSpPr/>
          <p:nvPr/>
        </p:nvSpPr>
        <p:spPr>
          <a:xfrm>
            <a:off x="6488891" y="2905937"/>
            <a:ext cx="5767985" cy="59244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p>
            <a:pPr marL="100584" lvl="0" indent="-100584" algn="just" defTabSz="201168">
              <a:defRPr sz="1800"/>
            </a:pPr>
            <a:r>
              <a:rPr sz="1056" b="1" dirty="0">
                <a:latin typeface="Times New Roman"/>
                <a:ea typeface="Times New Roman"/>
                <a:cs typeface="Times New Roman"/>
                <a:sym typeface="Times New Roman"/>
              </a:rPr>
              <a:t>How do I pay the $75 application fee? Is this covered by the scholarship?</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Ordinarily, all applicants to the Harvard Summer School’s Pre-College Program (including Seren students) must pay the $75 application fee. If the application fee constitutes a significant financial burden for the student and/or their family, the student can obtain an application fee waiver code from Equal Education. The fee waiver option is only available for students who need it and for whom the application fee is a significant financial burden. Students who require a fee waiver code must have the support of an official at their school or college to do so. Please email </a:t>
            </a:r>
            <a:r>
              <a:rPr sz="1056" u="sng" dirty="0">
                <a:latin typeface="Times New Roman"/>
                <a:ea typeface="Times New Roman"/>
                <a:cs typeface="Times New Roman"/>
                <a:sym typeface="Times New Roman"/>
                <a:hlinkClick r:id="rId5"/>
              </a:rPr>
              <a:t>liam@equaleducation.org.uk</a:t>
            </a:r>
            <a:r>
              <a:rPr sz="1056" dirty="0">
                <a:latin typeface="Times New Roman"/>
                <a:ea typeface="Times New Roman"/>
                <a:cs typeface="Times New Roman"/>
                <a:sym typeface="Times New Roman"/>
              </a:rPr>
              <a:t>.</a:t>
            </a:r>
          </a:p>
          <a:p>
            <a:pPr lvl="0" algn="just" defTabSz="201168">
              <a:defRPr sz="1800"/>
            </a:pPr>
            <a:endParaRPr sz="1056"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How will the Harvard Summer School know that I’m a Seren student and how do I notify them?</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To apply for support from </a:t>
            </a:r>
            <a:r>
              <a:rPr lang="en-GB" sz="1056" dirty="0">
                <a:latin typeface="Times New Roman"/>
                <a:ea typeface="Times New Roman"/>
                <a:cs typeface="Times New Roman"/>
                <a:sym typeface="Times New Roman"/>
              </a:rPr>
              <a:t>Seren </a:t>
            </a:r>
            <a:r>
              <a:rPr sz="1056" dirty="0">
                <a:latin typeface="Times New Roman"/>
                <a:ea typeface="Times New Roman"/>
                <a:cs typeface="Times New Roman"/>
                <a:sym typeface="Times New Roman"/>
              </a:rPr>
              <a:t>to take part in HSS 2020, you must complete the Seren International Summer Programme Scholarship Application Form (</a:t>
            </a:r>
            <a:r>
              <a:rPr sz="1056" u="sng" dirty="0">
                <a:latin typeface="Times New Roman"/>
                <a:ea typeface="Times New Roman"/>
                <a:cs typeface="Times New Roman"/>
                <a:sym typeface="Times New Roman"/>
                <a:hlinkClick r:id="rId6"/>
              </a:rPr>
              <a:t>click here</a:t>
            </a:r>
            <a:r>
              <a:rPr sz="1056" dirty="0">
                <a:latin typeface="Times New Roman"/>
                <a:ea typeface="Times New Roman"/>
                <a:cs typeface="Times New Roman"/>
                <a:sym typeface="Times New Roman"/>
              </a:rPr>
              <a:t>). Please also inform your Seren hub coordinator of your application to HSS. Additionally, when you complete your HSS application, you will be asked to identify yourself as a </a:t>
            </a:r>
            <a:r>
              <a:rPr lang="en-GB" sz="1056" dirty="0">
                <a:latin typeface="Times New Roman"/>
                <a:ea typeface="Times New Roman"/>
                <a:cs typeface="Times New Roman"/>
                <a:sym typeface="Times New Roman"/>
              </a:rPr>
              <a:t>Seren </a:t>
            </a:r>
            <a:r>
              <a:rPr sz="1056" dirty="0">
                <a:latin typeface="Times New Roman"/>
                <a:ea typeface="Times New Roman"/>
                <a:cs typeface="Times New Roman"/>
                <a:sym typeface="Times New Roman"/>
              </a:rPr>
              <a:t>student. Please ensure that you do this.</a:t>
            </a:r>
          </a:p>
          <a:p>
            <a:pPr lvl="0" algn="just" defTabSz="201168">
              <a:defRPr sz="1800"/>
            </a:pPr>
            <a:endParaRPr sz="1056"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Would I be travelling to Harvard independently or would someone be with me?</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In 2020, Harvard Summer School’s Pre-College Program has three different start dates ranging from mid-June through to late-July. Seren’s appointed travel coordinator will work with successfully admitted Seren students to coordinate travel arrangements so that all Seren students attending HSS in the same session (dates) travel to the US and back together. Although it is highly likely that Seren students will be represented in all three cohorts of HSS 2020, in case this is not the case, all students should be prepared to travel independently or if not have a parent/guardian who is prepared to travel with them.</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b="1" dirty="0">
                <a:latin typeface="Times New Roman"/>
                <a:ea typeface="Times New Roman"/>
                <a:cs typeface="Times New Roman"/>
                <a:sym typeface="Times New Roman"/>
              </a:rPr>
              <a:t>What if I miss the deadline?</a:t>
            </a:r>
          </a:p>
          <a:p>
            <a:pPr lvl="0" algn="just" defTabSz="201168">
              <a:defRPr sz="1800"/>
            </a:pPr>
            <a:endParaRPr sz="1056" b="1"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If you miss the application deadline, your application to HSS will not be considered. All parts of the application must be complete for consideration for admission to HSS.</a:t>
            </a:r>
          </a:p>
          <a:p>
            <a:pPr marL="100584" lvl="0" indent="-100584" algn="just" defTabSz="201168">
              <a:defRPr sz="1800"/>
            </a:pPr>
            <a:endParaRPr sz="1056" b="1"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When will I be notified whether my application to HSS 2020 has been successful or not? </a:t>
            </a:r>
          </a:p>
          <a:p>
            <a:pPr marL="100584" lvl="0" indent="-100584" algn="just" defTabSz="201168">
              <a:defRPr sz="1800"/>
            </a:pPr>
            <a:endParaRPr sz="1056" b="1"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Applicants will be notified electronically of admissions decisions by late February 2020.</a:t>
            </a:r>
          </a:p>
          <a:p>
            <a:pPr lvl="0" algn="just" defTabSz="201168">
              <a:defRPr sz="1800"/>
            </a:pPr>
            <a:endParaRPr sz="1056"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I have more questions relating to HSS, where should I go? </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See </a:t>
            </a:r>
            <a:r>
              <a:rPr sz="1056" u="sng" dirty="0">
                <a:latin typeface="Times New Roman"/>
                <a:ea typeface="Times New Roman"/>
                <a:cs typeface="Times New Roman"/>
                <a:sym typeface="Times New Roman"/>
                <a:hlinkClick r:id="rId7" action="ppaction://hlinksldjump"/>
              </a:rPr>
              <a:t>page </a:t>
            </a:r>
            <a:r>
              <a:rPr lang="en-GB" sz="1056" u="sng" dirty="0">
                <a:latin typeface="Times New Roman"/>
                <a:ea typeface="Times New Roman"/>
                <a:cs typeface="Times New Roman"/>
                <a:sym typeface="Times New Roman"/>
                <a:hlinkClick r:id="rId7" action="ppaction://hlinksldjump"/>
              </a:rPr>
              <a:t>3</a:t>
            </a:r>
            <a:r>
              <a:rPr lang="en-GB" sz="1056" u="sng" dirty="0">
                <a:latin typeface="Times New Roman"/>
                <a:ea typeface="Times New Roman"/>
                <a:cs typeface="Times New Roman"/>
                <a:sym typeface="Times New Roman"/>
              </a:rPr>
              <a:t>0</a:t>
            </a:r>
            <a:r>
              <a:rPr sz="1056" dirty="0">
                <a:latin typeface="Times New Roman"/>
                <a:ea typeface="Times New Roman"/>
                <a:cs typeface="Times New Roman"/>
                <a:sym typeface="Times New Roman"/>
              </a:rPr>
              <a:t> of this document.</a:t>
            </a:r>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22</a:t>
            </a:fld>
            <a:endParaRPr sz="1400"/>
          </a:p>
        </p:txBody>
      </p:sp>
      <p:pic>
        <p:nvPicPr>
          <p:cNvPr id="207" name="https---specials-images.forbesimg.com-dam-imageserve-1138845792-960x0.jpg?fit=scale.jpg"/>
          <p:cNvPicPr/>
          <p:nvPr/>
        </p:nvPicPr>
        <p:blipFill>
          <a:blip r:embed="rId2"/>
          <a:stretch>
            <a:fillRect/>
          </a:stretch>
        </p:blipFill>
        <p:spPr>
          <a:xfrm>
            <a:off x="-2170370" y="-1634"/>
            <a:ext cx="17345540" cy="9756868"/>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571500" y="330200"/>
            <a:ext cx="5274718" cy="1397000"/>
          </a:xfrm>
          <a:prstGeom prst="rect">
            <a:avLst/>
          </a:prstGeom>
        </p:spPr>
        <p:txBody>
          <a:bodyPr/>
          <a:lstStyle>
            <a:lvl1pPr>
              <a:defRPr sz="2500" b="1">
                <a:latin typeface="Helvetica Neue"/>
                <a:ea typeface="Helvetica Neue"/>
                <a:cs typeface="Helvetica Neue"/>
                <a:sym typeface="Helvetica Neue"/>
              </a:defRPr>
            </a:lvl1pPr>
          </a:lstStyle>
          <a:p>
            <a:pPr lvl="0">
              <a:defRPr sz="1800" b="0"/>
            </a:pPr>
            <a:r>
              <a:rPr sz="2500" b="1" dirty="0"/>
              <a:t>Seren-</a:t>
            </a:r>
            <a:r>
              <a:rPr lang="en-GB" sz="2500" b="1" dirty="0"/>
              <a:t>University of Chicago Summer Session Partnership</a:t>
            </a:r>
            <a:endParaRPr sz="2500" b="1" dirty="0"/>
          </a:p>
        </p:txBody>
      </p:sp>
      <p:sp>
        <p:nvSpPr>
          <p:cNvPr id="89" name="Shape 89"/>
          <p:cNvSpPr>
            <a:spLocks noGrp="1"/>
          </p:cNvSpPr>
          <p:nvPr>
            <p:ph type="body" idx="1"/>
          </p:nvPr>
        </p:nvSpPr>
        <p:spPr>
          <a:prstGeom prst="rect">
            <a:avLst/>
          </a:prstGeom>
        </p:spPr>
        <p:txBody>
          <a:bodyPr/>
          <a:lstStyle/>
          <a:p>
            <a:pPr lvl="0">
              <a:defRPr sz="1800">
                <a:solidFill>
                  <a:srgbClr val="000000"/>
                </a:solidFill>
              </a:defRPr>
            </a:pPr>
            <a:r>
              <a:rPr sz="2300" dirty="0"/>
              <a:t>Summary of the</a:t>
            </a:r>
            <a:r>
              <a:rPr lang="en-GB" sz="2300" dirty="0"/>
              <a:t> University of Chicago Summer Session</a:t>
            </a:r>
            <a:r>
              <a:rPr sz="2300" dirty="0"/>
              <a:t> </a:t>
            </a:r>
            <a:r>
              <a:rPr lang="en-GB" sz="2300" dirty="0"/>
              <a:t>Immersion &amp; Pathways </a:t>
            </a:r>
            <a:r>
              <a:rPr sz="2300" dirty="0"/>
              <a:t>programme</a:t>
            </a:r>
            <a:r>
              <a:rPr lang="en-GB" sz="2300" dirty="0"/>
              <a:t>s</a:t>
            </a:r>
            <a:endParaRPr sz="2300" dirty="0"/>
          </a:p>
          <a:p>
            <a:pPr lvl="0">
              <a:defRPr sz="1800">
                <a:solidFill>
                  <a:srgbClr val="000000"/>
                </a:solidFill>
              </a:defRPr>
            </a:pPr>
            <a:r>
              <a:rPr sz="2300" dirty="0"/>
              <a:t>Courses &amp; dates</a:t>
            </a:r>
          </a:p>
          <a:p>
            <a:pPr lvl="0">
              <a:defRPr sz="1800">
                <a:solidFill>
                  <a:srgbClr val="000000"/>
                </a:solidFill>
              </a:defRPr>
            </a:pPr>
            <a:r>
              <a:rPr sz="2300" dirty="0"/>
              <a:t>How to apply</a:t>
            </a:r>
          </a:p>
          <a:p>
            <a:pPr lvl="0">
              <a:defRPr sz="1800">
                <a:solidFill>
                  <a:srgbClr val="000000"/>
                </a:solidFill>
              </a:defRPr>
            </a:pPr>
            <a:r>
              <a:rPr sz="2300" dirty="0"/>
              <a:t>Accessing Funding</a:t>
            </a:r>
            <a:endParaRPr lang="en-GB" sz="2300" dirty="0"/>
          </a:p>
          <a:p>
            <a:pPr lvl="0">
              <a:defRPr sz="1800">
                <a:solidFill>
                  <a:srgbClr val="000000"/>
                </a:solidFill>
              </a:defRPr>
            </a:pPr>
            <a:r>
              <a:rPr lang="en-GB" sz="2300" dirty="0"/>
              <a:t>Advice &amp; guidance</a:t>
            </a:r>
          </a:p>
          <a:p>
            <a:pPr lvl="0">
              <a:defRPr sz="1800">
                <a:solidFill>
                  <a:srgbClr val="000000"/>
                </a:solidFill>
              </a:defRPr>
            </a:pPr>
            <a:r>
              <a:rPr lang="en-GB" sz="2300" dirty="0"/>
              <a:t>Frequently Asked Questions (FAQs)</a:t>
            </a:r>
            <a:endParaRPr sz="2300" dirty="0"/>
          </a:p>
        </p:txBody>
      </p:sp>
      <p:sp>
        <p:nvSpPr>
          <p:cNvPr id="90" name="Shape 90"/>
          <p:cNvSpPr>
            <a:spLocks noGrp="1"/>
          </p:cNvSpPr>
          <p:nvPr>
            <p:ph type="sldNum" sz="quarter" idx="2"/>
          </p:nvPr>
        </p:nvSpPr>
        <p:spPr>
          <a:xfrm>
            <a:off x="510743"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23</a:t>
            </a:fld>
            <a:endParaRPr sz="140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7632700"/>
            <a:ext cx="4699000" cy="1041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7218" y="0"/>
            <a:ext cx="6777582" cy="9977718"/>
          </a:xfrm>
          <a:prstGeom prst="rect">
            <a:avLst/>
          </a:prstGeom>
        </p:spPr>
      </p:pic>
    </p:spTree>
    <p:extLst>
      <p:ext uri="{BB962C8B-B14F-4D97-AF65-F5344CB8AC3E}">
        <p14:creationId xmlns:p14="http://schemas.microsoft.com/office/powerpoint/2010/main" val="176411349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24</a:t>
            </a:fld>
            <a:endParaRPr sz="1400"/>
          </a:p>
        </p:txBody>
      </p:sp>
      <p:sp>
        <p:nvSpPr>
          <p:cNvPr id="95" name="Shape 95"/>
          <p:cNvSpPr/>
          <p:nvPr/>
        </p:nvSpPr>
        <p:spPr>
          <a:xfrm>
            <a:off x="589362" y="2204496"/>
            <a:ext cx="11826076" cy="47192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dirty="0">
                <a:solidFill>
                  <a:srgbClr val="C00000"/>
                </a:solidFill>
              </a:rPr>
              <a:t>Summary</a:t>
            </a:r>
          </a:p>
        </p:txBody>
      </p:sp>
      <p:sp>
        <p:nvSpPr>
          <p:cNvPr id="96" name="Shape 96"/>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lang="en-GB" sz="3600" b="1" dirty="0" err="1"/>
              <a:t>Seren</a:t>
            </a:r>
            <a:r>
              <a:rPr lang="en-GB" sz="3600" b="1" dirty="0"/>
              <a:t>—Chicago Summer Session Partnership 2020</a:t>
            </a:r>
            <a:endParaRPr sz="3600" b="1" dirty="0"/>
          </a:p>
        </p:txBody>
      </p:sp>
      <p:sp>
        <p:nvSpPr>
          <p:cNvPr id="97" name="Shape 97"/>
          <p:cNvSpPr>
            <a:spLocks noGrp="1"/>
          </p:cNvSpPr>
          <p:nvPr>
            <p:ph type="body" idx="4294967295"/>
          </p:nvPr>
        </p:nvSpPr>
        <p:spPr>
          <a:xfrm>
            <a:off x="612896" y="2905937"/>
            <a:ext cx="5715039" cy="3856564"/>
          </a:xfrm>
          <a:prstGeom prst="rect">
            <a:avLst/>
          </a:prstGeom>
        </p:spPr>
        <p:txBody>
          <a:bodyPr>
            <a:normAutofit fontScale="92500" lnSpcReduction="10000"/>
          </a:bodyPr>
          <a:lstStyle/>
          <a:p>
            <a:pPr marL="0" lvl="0" indent="0">
              <a:spcBef>
                <a:spcPts val="0"/>
              </a:spcBef>
              <a:buSzTx/>
              <a:buFontTx/>
              <a:buNone/>
              <a:defRPr sz="1800">
                <a:solidFill>
                  <a:srgbClr val="000000"/>
                </a:solidFill>
              </a:defRPr>
            </a:pPr>
            <a:r>
              <a:rPr lang="en-GB" sz="2000" b="1" dirty="0">
                <a:latin typeface="Helvetica Neue"/>
                <a:ea typeface="Helvetica Neue"/>
                <a:cs typeface="Helvetica Neue"/>
                <a:sym typeface="Helvetica Neue"/>
              </a:rPr>
              <a:t>Immersion &amp; Pathways Programs</a:t>
            </a:r>
            <a:endParaRPr sz="2000" b="1" dirty="0">
              <a:latin typeface="Helvetica Neue"/>
              <a:ea typeface="Helvetica Neue"/>
              <a:cs typeface="Helvetica Neue"/>
              <a:sym typeface="Helvetica Neue"/>
            </a:endParaRPr>
          </a:p>
          <a:p>
            <a:pPr marL="0" lvl="0" indent="0" algn="just" defTabSz="457200">
              <a:spcBef>
                <a:spcPts val="0"/>
              </a:spcBef>
              <a:buSzTx/>
              <a:buFontTx/>
              <a:buNone/>
              <a:defRPr sz="1800">
                <a:solidFill>
                  <a:srgbClr val="000000"/>
                </a:solidFill>
              </a:defRPr>
            </a:pPr>
            <a:endParaRPr sz="1500" dirty="0">
              <a:solidFill>
                <a:srgbClr val="232323"/>
              </a:solidFill>
              <a:latin typeface="Helvetica"/>
              <a:ea typeface="Helvetica"/>
              <a:cs typeface="Helvetica"/>
              <a:sym typeface="Helvetica"/>
            </a:endParaRPr>
          </a:p>
          <a:p>
            <a:pPr marL="0" lvl="0" indent="0" algn="just" defTabSz="457200">
              <a:spcBef>
                <a:spcPts val="0"/>
              </a:spcBef>
              <a:buSzTx/>
              <a:buFontTx/>
              <a:buNone/>
              <a:defRPr sz="1800">
                <a:solidFill>
                  <a:srgbClr val="000000"/>
                </a:solidFill>
              </a:defRPr>
            </a:pPr>
            <a:r>
              <a:rPr lang="en-US" sz="1500" dirty="0"/>
              <a:t>Immerse yourself in one of your passions and take advantage of the rich educational resources offered by the University and the city of Chicago through our summer Immersion programs for high school students. In these undergraduate-level courses, you will get personalized attention from faculty, researchers, and other professionals who will lead you through labs, workshop discussions, field observations, research projects, and other hands-on activities.</a:t>
            </a:r>
          </a:p>
          <a:p>
            <a:pPr marL="0" lvl="0" indent="0" algn="just" defTabSz="457200">
              <a:spcBef>
                <a:spcPts val="0"/>
              </a:spcBef>
              <a:buSzTx/>
              <a:buFontTx/>
              <a:buNone/>
              <a:defRPr sz="1800">
                <a:solidFill>
                  <a:srgbClr val="000000"/>
                </a:solidFill>
              </a:defRPr>
            </a:pPr>
            <a:endParaRPr sz="1500" dirty="0">
              <a:solidFill>
                <a:srgbClr val="232323"/>
              </a:solidFill>
              <a:latin typeface="Helvetica"/>
              <a:ea typeface="Helvetica"/>
              <a:cs typeface="Helvetica"/>
              <a:sym typeface="Helvetica"/>
            </a:endParaRPr>
          </a:p>
          <a:p>
            <a:pPr marL="0" lvl="0" indent="0" algn="just" defTabSz="457200">
              <a:spcBef>
                <a:spcPts val="0"/>
              </a:spcBef>
              <a:buSzTx/>
              <a:buFontTx/>
              <a:buNone/>
              <a:defRPr sz="1800">
                <a:solidFill>
                  <a:srgbClr val="000000"/>
                </a:solidFill>
              </a:defRPr>
            </a:pPr>
            <a:r>
              <a:rPr lang="en-US" sz="1500" dirty="0"/>
              <a:t>Each three-week program provides a broad overview of how scholars at the University of Chicago articulate problems and apply solutions in a particular field of study—Economics, Human Rights, Law, Molecular Engineering, Data Science, and more. Through a series of lectures led by faculty members and research associates, students delve into a variety of perspectives and topics. University of Chicago students serve as Teaching Assistants, meeting regularly with participants to discuss what they have heard, read, and seen, and work with faculty to provide special opportunities for further learning, such as labs and off-campus trips.</a:t>
            </a:r>
            <a:endParaRPr sz="1500" dirty="0">
              <a:solidFill>
                <a:srgbClr val="232323"/>
              </a:solidFill>
              <a:latin typeface="Helvetica"/>
              <a:ea typeface="Helvetica"/>
              <a:cs typeface="Helvetica"/>
              <a:sym typeface="Helvetica"/>
            </a:endParaRPr>
          </a:p>
        </p:txBody>
      </p:sp>
      <p:sp>
        <p:nvSpPr>
          <p:cNvPr id="98" name="Shape 98"/>
          <p:cNvSpPr/>
          <p:nvPr/>
        </p:nvSpPr>
        <p:spPr>
          <a:xfrm>
            <a:off x="612896" y="6762501"/>
            <a:ext cx="5715039" cy="18831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Courses</a:t>
            </a:r>
          </a:p>
          <a:p>
            <a:pPr lvl="0" algn="l">
              <a:defRPr sz="1800"/>
            </a:pPr>
            <a:endParaRPr sz="1550" dirty="0"/>
          </a:p>
          <a:p>
            <a:pPr marL="317852" lvl="0" indent="-317852" algn="l" defTabSz="457200">
              <a:buSzPct val="100000"/>
              <a:buAutoNum type="arabicPeriod"/>
              <a:defRPr sz="1800"/>
            </a:pPr>
            <a:r>
              <a:rPr lang="en-GB" sz="1550" dirty="0">
                <a:solidFill>
                  <a:srgbClr val="232323"/>
                </a:solidFill>
                <a:latin typeface="Helvetica"/>
                <a:ea typeface="Helvetica"/>
                <a:cs typeface="Helvetica"/>
                <a:sym typeface="Helvetica"/>
                <a:hlinkClick r:id="rId2"/>
              </a:rPr>
              <a:t>Immersion Program – 27 courses to choose from</a:t>
            </a:r>
            <a:endParaRPr lang="en-GB" sz="1550" dirty="0">
              <a:solidFill>
                <a:srgbClr val="232323"/>
              </a:solidFill>
              <a:latin typeface="Helvetica"/>
              <a:ea typeface="Helvetica"/>
              <a:cs typeface="Helvetica"/>
              <a:sym typeface="Helvetica"/>
              <a:hlinkClick r:id="rId3"/>
            </a:endParaRPr>
          </a:p>
          <a:p>
            <a:pPr marL="317852" lvl="0" indent="-317852" algn="l" defTabSz="457200">
              <a:buSzPct val="100000"/>
              <a:buAutoNum type="arabicPeriod"/>
              <a:defRPr sz="1800"/>
            </a:pPr>
            <a:endParaRPr lang="en-GB" sz="1550" dirty="0">
              <a:solidFill>
                <a:srgbClr val="232323"/>
              </a:solidFill>
              <a:latin typeface="Helvetica"/>
              <a:ea typeface="Helvetica"/>
              <a:cs typeface="Helvetica"/>
              <a:sym typeface="Helvetica"/>
              <a:hlinkClick r:id="rId3"/>
            </a:endParaRPr>
          </a:p>
          <a:p>
            <a:pPr marL="317852" lvl="0" indent="-317852" algn="l" defTabSz="457200">
              <a:buSzPct val="100000"/>
              <a:buAutoNum type="arabicPeriod"/>
              <a:defRPr sz="1800"/>
            </a:pPr>
            <a:r>
              <a:rPr lang="en-GB" sz="1550" u="sng" dirty="0">
                <a:solidFill>
                  <a:srgbClr val="232323"/>
                </a:solidFill>
                <a:latin typeface="Helvetica"/>
                <a:ea typeface="Helvetica"/>
                <a:cs typeface="Helvetica"/>
                <a:sym typeface="Helvetica"/>
                <a:hlinkClick r:id="rId4"/>
              </a:rPr>
              <a:t>Pathways Program – 10 courses to choose from</a:t>
            </a:r>
            <a:endParaRPr sz="1550" u="sng" dirty="0">
              <a:solidFill>
                <a:srgbClr val="232323"/>
              </a:solidFill>
              <a:latin typeface="Helvetica"/>
              <a:ea typeface="Helvetica"/>
              <a:cs typeface="Helvetica"/>
              <a:sym typeface="Helvetica"/>
              <a:hlinkClick r:id="rId3"/>
            </a:endParaRPr>
          </a:p>
        </p:txBody>
      </p:sp>
      <p:sp>
        <p:nvSpPr>
          <p:cNvPr id="99" name="Shape 99"/>
          <p:cNvSpPr/>
          <p:nvPr/>
        </p:nvSpPr>
        <p:spPr>
          <a:xfrm>
            <a:off x="6700941" y="6402901"/>
            <a:ext cx="5715039" cy="2606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More information</a:t>
            </a:r>
          </a:p>
          <a:p>
            <a:pPr lvl="0" algn="l">
              <a:defRPr sz="1800"/>
            </a:pPr>
            <a:endParaRPr sz="1550" dirty="0"/>
          </a:p>
          <a:p>
            <a:pPr marL="317852" lvl="0" indent="-317852" algn="just" defTabSz="457200">
              <a:buSzPct val="100000"/>
              <a:buAutoNum type="arabicPeriod"/>
              <a:defRPr sz="1800"/>
            </a:pPr>
            <a:r>
              <a:rPr lang="en-GB" sz="1550" u="sng" dirty="0">
                <a:solidFill>
                  <a:srgbClr val="232323"/>
                </a:solidFill>
                <a:latin typeface="Helvetica"/>
                <a:ea typeface="Helvetica"/>
                <a:cs typeface="Helvetica"/>
                <a:sym typeface="Helvetica"/>
                <a:hlinkClick r:id="rId5"/>
              </a:rPr>
              <a:t>University of Chicago Summer Session website</a:t>
            </a:r>
            <a:endParaRPr sz="1550"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lang="en-GB" sz="1550" u="sng" dirty="0">
                <a:solidFill>
                  <a:srgbClr val="232323"/>
                </a:solidFill>
                <a:latin typeface="Helvetica"/>
                <a:ea typeface="Helvetica"/>
                <a:cs typeface="Helvetica"/>
                <a:sym typeface="Helvetica"/>
                <a:hlinkClick r:id="rId2"/>
              </a:rPr>
              <a:t>Immersion Program</a:t>
            </a:r>
            <a:endParaRPr lang="en-GB" sz="1550" u="sng"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lang="en-GB" sz="1550" u="sng" dirty="0">
                <a:solidFill>
                  <a:srgbClr val="232323"/>
                </a:solidFill>
                <a:latin typeface="Helvetica"/>
                <a:ea typeface="Helvetica"/>
                <a:cs typeface="Helvetica"/>
                <a:sym typeface="Helvetica"/>
                <a:hlinkClick r:id="rId4"/>
              </a:rPr>
              <a:t>Pathways Program</a:t>
            </a:r>
            <a:endParaRPr sz="1550"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lang="en-GB" sz="1550" u="sng" dirty="0">
                <a:solidFill>
                  <a:srgbClr val="232323"/>
                </a:solidFill>
                <a:latin typeface="Helvetica"/>
                <a:ea typeface="Helvetica"/>
                <a:cs typeface="Helvetica"/>
                <a:sym typeface="Helvetica"/>
                <a:hlinkClick r:id="rId6"/>
              </a:rPr>
              <a:t>University of Chicago YouTube channel</a:t>
            </a:r>
            <a:endParaRPr sz="1550" dirty="0">
              <a:solidFill>
                <a:srgbClr val="232323"/>
              </a:solidFill>
              <a:latin typeface="Helvetica"/>
              <a:ea typeface="Helvetica"/>
              <a:cs typeface="Helvetica"/>
              <a:sym typeface="Helvetica"/>
            </a:endParaRPr>
          </a:p>
          <a:p>
            <a:pPr marL="317852" lvl="0" indent="-317852" algn="just" defTabSz="457200">
              <a:buSzPct val="100000"/>
              <a:buAutoNum type="arabicPeriod"/>
              <a:defRPr sz="1800"/>
            </a:pPr>
            <a:r>
              <a:rPr sz="1550" u="sng" dirty="0">
                <a:solidFill>
                  <a:srgbClr val="232323"/>
                </a:solidFill>
                <a:latin typeface="Helvetica"/>
                <a:ea typeface="Helvetica"/>
                <a:cs typeface="Helvetica"/>
                <a:sym typeface="Helvetica"/>
                <a:hlinkClick r:id="rId7"/>
              </a:rPr>
              <a:t>How to Apply</a:t>
            </a:r>
            <a:r>
              <a:rPr lang="en-GB" sz="1550" dirty="0">
                <a:solidFill>
                  <a:srgbClr val="232323"/>
                </a:solidFill>
                <a:latin typeface="Helvetica"/>
                <a:ea typeface="Helvetica"/>
                <a:cs typeface="Helvetica"/>
                <a:sym typeface="Helvetica"/>
              </a:rPr>
              <a:t> </a:t>
            </a:r>
            <a:r>
              <a:rPr sz="1550" dirty="0">
                <a:solidFill>
                  <a:srgbClr val="232323"/>
                </a:solidFill>
                <a:latin typeface="Helvetica"/>
                <a:ea typeface="Helvetica"/>
                <a:cs typeface="Helvetica"/>
                <a:sym typeface="Helvetica"/>
              </a:rPr>
              <a:t>(You must also complete the Seren Scholarship Application Form.)</a:t>
            </a:r>
          </a:p>
          <a:p>
            <a:pPr marL="317852" lvl="0" indent="-317852" algn="just" defTabSz="457200">
              <a:buSzPct val="100000"/>
              <a:buAutoNum type="arabicPeriod"/>
              <a:defRPr sz="1800"/>
            </a:pPr>
            <a:r>
              <a:rPr sz="1550" dirty="0">
                <a:solidFill>
                  <a:srgbClr val="232323"/>
                </a:solidFill>
                <a:latin typeface="Helvetica"/>
                <a:ea typeface="Helvetica"/>
                <a:cs typeface="Helvetica"/>
                <a:sym typeface="Helvetica"/>
              </a:rPr>
              <a:t>You must also be a Year 12 Seren student to be eligible for support from Seren for this opportunity.</a:t>
            </a:r>
          </a:p>
        </p:txBody>
      </p:sp>
      <p:sp>
        <p:nvSpPr>
          <p:cNvPr id="100" name="Shape 100"/>
          <p:cNvSpPr/>
          <p:nvPr/>
        </p:nvSpPr>
        <p:spPr>
          <a:xfrm>
            <a:off x="6700941" y="2271815"/>
            <a:ext cx="5715039" cy="21176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pPr>
            <a:r>
              <a:rPr sz="2000" b="1" dirty="0">
                <a:latin typeface="Helvetica Neue"/>
                <a:ea typeface="Helvetica Neue"/>
                <a:cs typeface="Helvetica Neue"/>
                <a:sym typeface="Helvetica Neue"/>
              </a:rPr>
              <a:t>The 2020 </a:t>
            </a:r>
            <a:r>
              <a:rPr lang="en-GB" sz="2000" b="1" dirty="0">
                <a:latin typeface="Helvetica Neue"/>
                <a:ea typeface="Helvetica Neue"/>
                <a:cs typeface="Helvetica Neue"/>
                <a:sym typeface="Helvetica Neue"/>
              </a:rPr>
              <a:t>Seren-Chicago Summer Session</a:t>
            </a:r>
            <a:r>
              <a:rPr sz="2000" b="1" dirty="0">
                <a:latin typeface="Helvetica Neue"/>
                <a:ea typeface="Helvetica Neue"/>
                <a:cs typeface="Helvetica Neue"/>
                <a:sym typeface="Helvetica Neue"/>
              </a:rPr>
              <a:t> Scholarship</a:t>
            </a:r>
          </a:p>
          <a:p>
            <a:pPr lvl="0" algn="l">
              <a:defRPr sz="1800"/>
            </a:pPr>
            <a:endParaRPr sz="1550" b="1" dirty="0">
              <a:latin typeface="Helvetica Neue"/>
              <a:ea typeface="Helvetica Neue"/>
              <a:cs typeface="Helvetica Neue"/>
              <a:sym typeface="Helvetica Neue"/>
            </a:endParaRPr>
          </a:p>
          <a:p>
            <a:pPr lvl="0" algn="just">
              <a:defRPr sz="1800"/>
            </a:pPr>
            <a:r>
              <a:rPr sz="1550" dirty="0">
                <a:latin typeface="Helvetica Neue"/>
                <a:ea typeface="Helvetica Neue"/>
                <a:cs typeface="Helvetica Neue"/>
                <a:sym typeface="Helvetica Neue"/>
              </a:rPr>
              <a:t>The Seren-</a:t>
            </a:r>
            <a:r>
              <a:rPr lang="en-GB" sz="1550" dirty="0">
                <a:latin typeface="Helvetica Neue"/>
                <a:ea typeface="Helvetica Neue"/>
                <a:cs typeface="Helvetica Neue"/>
                <a:sym typeface="Helvetica Neue"/>
              </a:rPr>
              <a:t>Chicago</a:t>
            </a:r>
            <a:r>
              <a:rPr sz="1550" dirty="0">
                <a:latin typeface="Helvetica Neue"/>
                <a:ea typeface="Helvetica Neue"/>
                <a:cs typeface="Helvetica Neue"/>
                <a:sym typeface="Helvetica Neue"/>
              </a:rPr>
              <a:t> Scholarship will enable up to </a:t>
            </a:r>
            <a:r>
              <a:rPr lang="en-GB" sz="1550" dirty="0">
                <a:latin typeface="Helvetica Neue"/>
                <a:ea typeface="Helvetica Neue"/>
                <a:cs typeface="Helvetica Neue"/>
                <a:sym typeface="Helvetica Neue"/>
              </a:rPr>
              <a:t>4</a:t>
            </a:r>
            <a:r>
              <a:rPr sz="1550" dirty="0">
                <a:latin typeface="Helvetica Neue"/>
                <a:ea typeface="Helvetica Neue"/>
                <a:cs typeface="Helvetica Neue"/>
                <a:sym typeface="Helvetica Neue"/>
              </a:rPr>
              <a:t> Seren students to attend</a:t>
            </a:r>
            <a:r>
              <a:rPr lang="en-GB" sz="1550" dirty="0">
                <a:latin typeface="Helvetica Neue"/>
                <a:ea typeface="Helvetica Neue"/>
                <a:cs typeface="Helvetica Neue"/>
                <a:sym typeface="Helvetica Neue"/>
              </a:rPr>
              <a:t> the University of Chicago Summer Session</a:t>
            </a:r>
            <a:r>
              <a:rPr sz="1550" dirty="0">
                <a:latin typeface="Helvetica Neue"/>
                <a:ea typeface="Helvetica Neue"/>
                <a:cs typeface="Helvetica Neue"/>
                <a:sym typeface="Helvetica Neue"/>
              </a:rPr>
              <a:t> in 2020. The scholarships of $</a:t>
            </a:r>
            <a:r>
              <a:rPr lang="en-GB" sz="1550" dirty="0">
                <a:latin typeface="Helvetica Neue"/>
                <a:ea typeface="Helvetica Neue"/>
                <a:cs typeface="Helvetica Neue"/>
                <a:sym typeface="Helvetica Neue"/>
              </a:rPr>
              <a:t>7</a:t>
            </a:r>
            <a:r>
              <a:rPr sz="1550" dirty="0">
                <a:latin typeface="Helvetica Neue"/>
                <a:ea typeface="Helvetica Neue"/>
                <a:cs typeface="Helvetica Neue"/>
                <a:sym typeface="Helvetica Neue"/>
              </a:rPr>
              <a:t>,</a:t>
            </a:r>
            <a:r>
              <a:rPr lang="en-GB" sz="1550" dirty="0">
                <a:latin typeface="Helvetica Neue"/>
                <a:ea typeface="Helvetica Neue"/>
                <a:cs typeface="Helvetica Neue"/>
                <a:sym typeface="Helvetica Neue"/>
              </a:rPr>
              <a:t>1</a:t>
            </a:r>
            <a:r>
              <a:rPr sz="1550" dirty="0">
                <a:latin typeface="Helvetica Neue"/>
                <a:ea typeface="Helvetica Neue"/>
                <a:cs typeface="Helvetica Neue"/>
                <a:sym typeface="Helvetica Neue"/>
              </a:rPr>
              <a:t>00 per student will cover programme fees, including tuition, accommodation, board/meals, activities &amp; health insurance.</a:t>
            </a:r>
          </a:p>
        </p:txBody>
      </p:sp>
      <p:sp>
        <p:nvSpPr>
          <p:cNvPr id="101" name="Shape 101"/>
          <p:cNvSpPr/>
          <p:nvPr/>
        </p:nvSpPr>
        <p:spPr>
          <a:xfrm>
            <a:off x="6700941" y="4634725"/>
            <a:ext cx="5715039" cy="15228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p>
            <a:pPr lvl="0" algn="l">
              <a:defRPr sz="1800"/>
            </a:pPr>
            <a:r>
              <a:rPr sz="2000" b="1" dirty="0">
                <a:latin typeface="Helvetica Neue"/>
                <a:ea typeface="Helvetica Neue"/>
                <a:cs typeface="Helvetica Neue"/>
                <a:sym typeface="Helvetica Neue"/>
              </a:rPr>
              <a:t>Application deadline: </a:t>
            </a:r>
          </a:p>
          <a:p>
            <a:pPr lvl="0" algn="l">
              <a:defRPr sz="1800"/>
            </a:pPr>
            <a:endParaRPr sz="2000" dirty="0"/>
          </a:p>
          <a:p>
            <a:pPr lvl="0" algn="l">
              <a:defRPr sz="1800"/>
            </a:pPr>
            <a:r>
              <a:rPr sz="1550" dirty="0">
                <a:latin typeface="Helvetica Neue"/>
                <a:ea typeface="Helvetica Neue"/>
                <a:cs typeface="Helvetica Neue"/>
                <a:sym typeface="Helvetica Neue"/>
              </a:rPr>
              <a:t>11:59 PM Eastern Time Wednesday, </a:t>
            </a:r>
            <a:r>
              <a:rPr lang="en-GB" sz="1550" dirty="0">
                <a:latin typeface="Helvetica Neue"/>
                <a:ea typeface="Helvetica Neue"/>
                <a:cs typeface="Helvetica Neue"/>
                <a:sym typeface="Helvetica Neue"/>
              </a:rPr>
              <a:t>22</a:t>
            </a:r>
            <a:r>
              <a:rPr lang="en-GB" sz="1550" baseline="30000" dirty="0">
                <a:latin typeface="Helvetica Neue"/>
                <a:ea typeface="Helvetica Neue"/>
                <a:cs typeface="Helvetica Neue"/>
                <a:sym typeface="Helvetica Neue"/>
              </a:rPr>
              <a:t>nd</a:t>
            </a:r>
            <a:r>
              <a:rPr sz="1550" dirty="0">
                <a:latin typeface="Helvetica Neue"/>
                <a:ea typeface="Helvetica Neue"/>
                <a:cs typeface="Helvetica Neue"/>
                <a:sym typeface="Helvetica Neue"/>
              </a:rPr>
              <a:t> January 2020</a:t>
            </a:r>
          </a:p>
          <a:p>
            <a:pPr lvl="0" algn="l">
              <a:defRPr sz="1800"/>
            </a:pPr>
            <a:endParaRPr sz="1550" dirty="0">
              <a:latin typeface="Helvetica Neue"/>
              <a:ea typeface="Helvetica Neue"/>
              <a:cs typeface="Helvetica Neue"/>
              <a:sym typeface="Helvetica Neue"/>
            </a:endParaRPr>
          </a:p>
          <a:p>
            <a:pPr lvl="0" algn="just">
              <a:defRPr sz="1800"/>
            </a:pPr>
            <a:r>
              <a:rPr sz="1550" dirty="0">
                <a:latin typeface="Helvetica Neue"/>
                <a:ea typeface="Helvetica Neue"/>
                <a:cs typeface="Helvetica Neue"/>
                <a:sym typeface="Helvetica Neue"/>
              </a:rPr>
              <a:t>Application Fee: </a:t>
            </a:r>
            <a:r>
              <a:rPr lang="en-GB" sz="1550" dirty="0">
                <a:latin typeface="Helvetica Neue"/>
                <a:ea typeface="Helvetica Neue"/>
                <a:cs typeface="Helvetica Neue"/>
                <a:sym typeface="Helvetica Neue"/>
              </a:rPr>
              <a:t>$0 – application fee waived by University of Chicago</a:t>
            </a:r>
            <a:endParaRPr sz="1550" dirty="0">
              <a:latin typeface="Helvetica Neue"/>
              <a:ea typeface="Helvetica Neue"/>
              <a:cs typeface="Helvetica Neue"/>
              <a:sym typeface="Helvetica Neue"/>
            </a:endParaRPr>
          </a:p>
        </p:txBody>
      </p:sp>
      <p:pic>
        <p:nvPicPr>
          <p:cNvPr id="102" name="pasted-image.pdf"/>
          <p:cNvPicPr/>
          <p:nvPr/>
        </p:nvPicPr>
        <p:blipFill>
          <a:blip r:embed="rId8"/>
          <a:stretch>
            <a:fillRect/>
          </a:stretch>
        </p:blipFill>
        <p:spPr>
          <a:xfrm>
            <a:off x="124872" y="9065311"/>
            <a:ext cx="1536701" cy="558801"/>
          </a:xfrm>
          <a:prstGeom prst="rect">
            <a:avLst/>
          </a:prstGeom>
          <a:ln w="12700">
            <a:miter lim="400000"/>
          </a:ln>
        </p:spPr>
      </p:pic>
      <p:pic>
        <p:nvPicPr>
          <p:cNvPr id="103" name="pasted-image.pdf"/>
          <p:cNvPicPr/>
          <p:nvPr/>
        </p:nvPicPr>
        <p:blipFill>
          <a:blip r:embed="rId9"/>
          <a:stretch>
            <a:fillRect/>
          </a:stretch>
        </p:blipFill>
        <p:spPr>
          <a:xfrm>
            <a:off x="11982600" y="246031"/>
            <a:ext cx="785161" cy="785161"/>
          </a:xfrm>
          <a:prstGeom prst="rect">
            <a:avLst/>
          </a:prstGeom>
          <a:ln w="12700">
            <a:miter lim="400000"/>
          </a:ln>
        </p:spPr>
      </p:pic>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extLst>
      <p:ext uri="{BB962C8B-B14F-4D97-AF65-F5344CB8AC3E}">
        <p14:creationId xmlns:p14="http://schemas.microsoft.com/office/powerpoint/2010/main" val="129631359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p:cNvSpPr>
          <p:nvPr>
            <p:ph type="sldNum" sz="quarter" idx="2"/>
          </p:nvPr>
        </p:nvSpPr>
        <p:spPr>
          <a:xfrm>
            <a:off x="12367056" y="9194800"/>
            <a:ext cx="213158" cy="299822"/>
          </a:xfrm>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25</a:t>
            </a:fld>
            <a:endParaRPr sz="1400"/>
          </a:p>
        </p:txBody>
      </p:sp>
      <p:sp>
        <p:nvSpPr>
          <p:cNvPr id="106" name="Shape 106"/>
          <p:cNvSpPr/>
          <p:nvPr/>
        </p:nvSpPr>
        <p:spPr>
          <a:xfrm>
            <a:off x="6108794" y="2127509"/>
            <a:ext cx="6364841" cy="47192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dirty="0">
                <a:solidFill>
                  <a:srgbClr val="C00000"/>
                </a:solidFill>
              </a:rPr>
              <a:t>Courses &amp; dates</a:t>
            </a:r>
          </a:p>
        </p:txBody>
      </p:sp>
      <p:pic>
        <p:nvPicPr>
          <p:cNvPr id="109" name="pasted-image.pdf"/>
          <p:cNvPicPr/>
          <p:nvPr/>
        </p:nvPicPr>
        <p:blipFill>
          <a:blip r:embed="rId2"/>
          <a:stretch>
            <a:fillRect/>
          </a:stretch>
        </p:blipFill>
        <p:spPr>
          <a:xfrm>
            <a:off x="124872" y="9065311"/>
            <a:ext cx="1536701" cy="558801"/>
          </a:xfrm>
          <a:prstGeom prst="rect">
            <a:avLst/>
          </a:prstGeom>
          <a:ln w="12700">
            <a:miter lim="400000"/>
          </a:ln>
        </p:spPr>
      </p:pic>
      <p:pic>
        <p:nvPicPr>
          <p:cNvPr id="110" name="pasted-image.pdf"/>
          <p:cNvPicPr/>
          <p:nvPr/>
        </p:nvPicPr>
        <p:blipFill>
          <a:blip r:embed="rId3"/>
          <a:stretch>
            <a:fillRect/>
          </a:stretch>
        </p:blipFill>
        <p:spPr>
          <a:xfrm>
            <a:off x="11982600" y="246031"/>
            <a:ext cx="785161" cy="785161"/>
          </a:xfrm>
          <a:prstGeom prst="rect">
            <a:avLst/>
          </a:prstGeom>
          <a:ln w="12700">
            <a:miter lim="400000"/>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
        <p:nvSpPr>
          <p:cNvPr id="11" name="Shape 96"/>
          <p:cNvSpPr>
            <a:spLocks noGrp="1"/>
          </p:cNvSpPr>
          <p:nvPr>
            <p:ph type="title"/>
          </p:nvPr>
        </p:nvSpPr>
        <p:spPr>
          <a:xfrm>
            <a:off x="571500" y="330200"/>
            <a:ext cx="11861800" cy="1397000"/>
          </a:xfrm>
          <a:prstGeom prst="rect">
            <a:avLst/>
          </a:prstGeom>
        </p:spPr>
        <p:txBody>
          <a:bodyPr/>
          <a:lstStyle>
            <a:lvl1pPr>
              <a:defRPr sz="3600" b="1">
                <a:latin typeface="Helvetica Neue"/>
                <a:ea typeface="Helvetica Neue"/>
                <a:cs typeface="Helvetica Neue"/>
                <a:sym typeface="Helvetica Neue"/>
              </a:defRPr>
            </a:lvl1pPr>
          </a:lstStyle>
          <a:p>
            <a:pPr lvl="0">
              <a:defRPr sz="1800" b="0"/>
            </a:pPr>
            <a:r>
              <a:rPr lang="en-GB" sz="3600" b="1" dirty="0" err="1"/>
              <a:t>Seren</a:t>
            </a:r>
            <a:r>
              <a:rPr lang="en-GB" sz="3600" b="1" dirty="0"/>
              <a:t>—Chicago Summer Session Partnership 2020</a:t>
            </a:r>
            <a:endParaRPr sz="3600" b="1"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4190" y="2897682"/>
            <a:ext cx="6164770" cy="2377703"/>
          </a:xfrm>
          <a:prstGeom prst="rect">
            <a:avLst/>
          </a:prstGeom>
        </p:spPr>
      </p:pic>
      <p:sp>
        <p:nvSpPr>
          <p:cNvPr id="13" name="Shape 126"/>
          <p:cNvSpPr/>
          <p:nvPr/>
        </p:nvSpPr>
        <p:spPr>
          <a:xfrm>
            <a:off x="571499" y="2127509"/>
            <a:ext cx="5742691" cy="47192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dirty="0">
                <a:solidFill>
                  <a:srgbClr val="C00000"/>
                </a:solidFill>
              </a:rPr>
              <a:t>How to Apply</a:t>
            </a:r>
          </a:p>
        </p:txBody>
      </p:sp>
      <p:sp>
        <p:nvSpPr>
          <p:cNvPr id="14" name="Shape 127"/>
          <p:cNvSpPr txBox="1">
            <a:spLocks/>
          </p:cNvSpPr>
          <p:nvPr/>
        </p:nvSpPr>
        <p:spPr>
          <a:xfrm>
            <a:off x="571500" y="2897682"/>
            <a:ext cx="5430715" cy="587118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lvl1pPr marL="457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1pPr>
            <a:lvl2pPr marL="914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2pPr>
            <a:lvl3pPr marL="1371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3pPr>
            <a:lvl4pPr marL="1828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4pPr>
            <a:lvl5pPr marL="22860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5pPr>
            <a:lvl6pPr marL="2743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6pPr>
            <a:lvl7pPr marL="3200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7pPr>
            <a:lvl8pPr marL="3657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8pPr>
            <a:lvl9pPr marL="4114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9pPr>
          </a:lstStyle>
          <a:p>
            <a:pPr marL="373944" indent="-373944" algn="just">
              <a:spcBef>
                <a:spcPts val="0"/>
              </a:spcBef>
              <a:buSzPct val="100000"/>
              <a:buFontTx/>
              <a:buAutoNum type="arabicPeriod"/>
              <a:defRPr sz="1800">
                <a:solidFill>
                  <a:srgbClr val="000000"/>
                </a:solidFill>
              </a:defRPr>
            </a:pPr>
            <a:r>
              <a:rPr lang="en-US" sz="2000" dirty="0">
                <a:solidFill>
                  <a:srgbClr val="000000"/>
                </a:solidFill>
                <a:latin typeface="Helvetica"/>
                <a:ea typeface="Helvetica"/>
                <a:cs typeface="Helvetica"/>
                <a:sym typeface="Helvetica"/>
              </a:rPr>
              <a:t>All applications to the University of Chicago’s Immersion or Pathways Summer Session Programs must be made directly to UChicago online. Go to </a:t>
            </a:r>
            <a:r>
              <a:rPr lang="en-US" sz="2000" dirty="0" err="1">
                <a:solidFill>
                  <a:srgbClr val="000000"/>
                </a:solidFill>
                <a:latin typeface="Helvetica"/>
                <a:ea typeface="Helvetica"/>
                <a:cs typeface="Helvetica"/>
                <a:sym typeface="Helvetica"/>
              </a:rPr>
              <a:t>summer.chicago.edu</a:t>
            </a:r>
            <a:r>
              <a:rPr lang="en-US" sz="2000" dirty="0">
                <a:solidFill>
                  <a:srgbClr val="000000"/>
                </a:solidFill>
                <a:latin typeface="Helvetica"/>
                <a:ea typeface="Helvetica"/>
                <a:cs typeface="Helvetica"/>
                <a:sym typeface="Helvetica"/>
              </a:rPr>
              <a:t> or </a:t>
            </a:r>
            <a:r>
              <a:rPr lang="en-US" sz="2000" dirty="0">
                <a:solidFill>
                  <a:srgbClr val="0096FF"/>
                </a:solidFill>
                <a:latin typeface="Helvetica"/>
                <a:ea typeface="Helvetica"/>
                <a:cs typeface="Helvetica"/>
                <a:sym typeface="Helvetica"/>
                <a:hlinkClick r:id="rId6"/>
              </a:rPr>
              <a:t>click here</a:t>
            </a:r>
            <a:r>
              <a:rPr lang="en-US" sz="2000" dirty="0">
                <a:solidFill>
                  <a:srgbClr val="000000"/>
                </a:solidFill>
                <a:latin typeface="Helvetica"/>
                <a:ea typeface="Helvetica"/>
                <a:cs typeface="Helvetica"/>
                <a:sym typeface="Helvetica"/>
              </a:rPr>
              <a:t>.</a:t>
            </a:r>
          </a:p>
          <a:p>
            <a:pPr marL="373944" indent="-373944" algn="just">
              <a:spcBef>
                <a:spcPts val="0"/>
              </a:spcBef>
              <a:buSzPct val="100000"/>
              <a:buFontTx/>
              <a:buAutoNum type="arabicPeriod"/>
              <a:defRPr sz="1800">
                <a:solidFill>
                  <a:srgbClr val="000000"/>
                </a:solidFill>
              </a:defRPr>
            </a:pPr>
            <a:endParaRPr lang="en-US" sz="2000" dirty="0">
              <a:solidFill>
                <a:srgbClr val="000000"/>
              </a:solidFill>
              <a:latin typeface="Helvetica"/>
              <a:ea typeface="Helvetica"/>
              <a:cs typeface="Helvetica"/>
              <a:sym typeface="Helvetica"/>
            </a:endParaRPr>
          </a:p>
          <a:p>
            <a:pPr marL="373944" indent="-373944" algn="just" defTabSz="457200">
              <a:spcBef>
                <a:spcPts val="0"/>
              </a:spcBef>
              <a:buSzPct val="100000"/>
              <a:buFontTx/>
              <a:buAutoNum type="arabicPeriod" startAt="2"/>
              <a:defRPr sz="1800">
                <a:solidFill>
                  <a:srgbClr val="000000"/>
                </a:solidFill>
              </a:defRPr>
            </a:pPr>
            <a:r>
              <a:rPr lang="en-US" sz="2000" dirty="0" err="1">
                <a:solidFill>
                  <a:srgbClr val="232323"/>
                </a:solidFill>
                <a:latin typeface="Helvetica"/>
                <a:ea typeface="Helvetica"/>
                <a:cs typeface="Helvetica"/>
                <a:sym typeface="Helvetica"/>
              </a:rPr>
              <a:t>Seren</a:t>
            </a:r>
            <a:r>
              <a:rPr lang="en-US" sz="2000" dirty="0">
                <a:solidFill>
                  <a:srgbClr val="232323"/>
                </a:solidFill>
                <a:latin typeface="Helvetica"/>
                <a:ea typeface="Helvetica"/>
                <a:cs typeface="Helvetica"/>
                <a:sym typeface="Helvetica"/>
              </a:rPr>
              <a:t> pupils must also complete the 2020 </a:t>
            </a:r>
            <a:r>
              <a:rPr lang="en-US" sz="2000" dirty="0" err="1">
                <a:solidFill>
                  <a:srgbClr val="232323"/>
                </a:solidFill>
                <a:latin typeface="Helvetica"/>
                <a:ea typeface="Helvetica"/>
                <a:cs typeface="Helvetica"/>
                <a:sym typeface="Helvetica"/>
              </a:rPr>
              <a:t>Seren</a:t>
            </a:r>
            <a:r>
              <a:rPr lang="en-US" sz="2000" dirty="0">
                <a:solidFill>
                  <a:srgbClr val="232323"/>
                </a:solidFill>
                <a:latin typeface="Helvetica"/>
                <a:ea typeface="Helvetica"/>
                <a:cs typeface="Helvetica"/>
                <a:sym typeface="Helvetica"/>
              </a:rPr>
              <a:t> International </a:t>
            </a:r>
            <a:r>
              <a:rPr lang="en-US" sz="2000" dirty="0" err="1">
                <a:solidFill>
                  <a:srgbClr val="232323"/>
                </a:solidFill>
                <a:latin typeface="Helvetica"/>
                <a:ea typeface="Helvetica"/>
                <a:cs typeface="Helvetica"/>
                <a:sym typeface="Helvetica"/>
              </a:rPr>
              <a:t>Programme</a:t>
            </a:r>
            <a:r>
              <a:rPr lang="en-US" sz="2000" dirty="0">
                <a:solidFill>
                  <a:srgbClr val="232323"/>
                </a:solidFill>
                <a:latin typeface="Helvetica"/>
                <a:ea typeface="Helvetica"/>
                <a:cs typeface="Helvetica"/>
                <a:sym typeface="Helvetica"/>
              </a:rPr>
              <a:t> Scholarship Application Form (</a:t>
            </a:r>
            <a:r>
              <a:rPr lang="en-US" sz="2000" u="sng" dirty="0">
                <a:solidFill>
                  <a:srgbClr val="232323"/>
                </a:solidFill>
                <a:latin typeface="Helvetica"/>
                <a:ea typeface="Helvetica"/>
                <a:cs typeface="Helvetica"/>
                <a:sym typeface="Helvetica"/>
                <a:hlinkClick r:id="rId7"/>
              </a:rPr>
              <a:t>click here</a:t>
            </a:r>
            <a:r>
              <a:rPr lang="en-US" sz="2000" dirty="0">
                <a:solidFill>
                  <a:srgbClr val="232323"/>
                </a:solidFill>
                <a:latin typeface="Helvetica"/>
                <a:ea typeface="Helvetica"/>
                <a:cs typeface="Helvetica"/>
                <a:sym typeface="Helvetica"/>
              </a:rPr>
              <a:t>) if you wish to receive financial support from the Welsh Government &amp; </a:t>
            </a:r>
            <a:r>
              <a:rPr lang="en-US" sz="2000" dirty="0" err="1">
                <a:solidFill>
                  <a:srgbClr val="232323"/>
                </a:solidFill>
                <a:latin typeface="Helvetica"/>
                <a:ea typeface="Helvetica"/>
                <a:cs typeface="Helvetica"/>
                <a:sym typeface="Helvetica"/>
              </a:rPr>
              <a:t>Seren</a:t>
            </a:r>
            <a:r>
              <a:rPr lang="en-US" sz="2000" dirty="0">
                <a:solidFill>
                  <a:srgbClr val="232323"/>
                </a:solidFill>
                <a:latin typeface="Helvetica"/>
                <a:ea typeface="Helvetica"/>
                <a:cs typeface="Helvetica"/>
                <a:sym typeface="Helvetica"/>
              </a:rPr>
              <a:t> to attend the UChicago Summer Session Program in 2020.</a:t>
            </a:r>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9385" y="5635462"/>
            <a:ext cx="6205415" cy="4118138"/>
          </a:xfrm>
          <a:prstGeom prst="rect">
            <a:avLst/>
          </a:prstGeom>
        </p:spPr>
      </p:pic>
    </p:spTree>
    <p:extLst>
      <p:ext uri="{BB962C8B-B14F-4D97-AF65-F5344CB8AC3E}">
        <p14:creationId xmlns:p14="http://schemas.microsoft.com/office/powerpoint/2010/main" val="92102596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26</a:t>
            </a:fld>
            <a:endParaRPr sz="1400"/>
          </a:p>
        </p:txBody>
      </p:sp>
      <p:sp>
        <p:nvSpPr>
          <p:cNvPr id="130" name="Shape 130"/>
          <p:cNvSpPr/>
          <p:nvPr/>
        </p:nvSpPr>
        <p:spPr>
          <a:xfrm>
            <a:off x="6688267" y="2204496"/>
            <a:ext cx="5742691" cy="47192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0096FF"/>
                </a:solidFill>
                <a:latin typeface="Helvetica Neue"/>
                <a:ea typeface="Helvetica Neue"/>
                <a:cs typeface="Helvetica Neue"/>
                <a:sym typeface="Helvetica Neue"/>
              </a:defRPr>
            </a:lvl1pPr>
          </a:lstStyle>
          <a:p>
            <a:pPr lvl="0">
              <a:defRPr sz="1800" b="0">
                <a:solidFill>
                  <a:srgbClr val="000000"/>
                </a:solidFill>
              </a:defRPr>
            </a:pPr>
            <a:r>
              <a:rPr sz="2400" b="1" dirty="0">
                <a:solidFill>
                  <a:srgbClr val="C00000"/>
                </a:solidFill>
              </a:rPr>
              <a:t>Accessing funding</a:t>
            </a:r>
          </a:p>
        </p:txBody>
      </p:sp>
      <p:pic>
        <p:nvPicPr>
          <p:cNvPr id="132" name="pasted-image.pdf"/>
          <p:cNvPicPr/>
          <p:nvPr/>
        </p:nvPicPr>
        <p:blipFill>
          <a:blip r:embed="rId2"/>
          <a:stretch>
            <a:fillRect/>
          </a:stretch>
        </p:blipFill>
        <p:spPr>
          <a:xfrm>
            <a:off x="11982600" y="246031"/>
            <a:ext cx="785161" cy="785161"/>
          </a:xfrm>
          <a:prstGeom prst="rect">
            <a:avLst/>
          </a:prstGeom>
          <a:ln w="12700">
            <a:miter lim="400000"/>
          </a:ln>
        </p:spPr>
      </p:pic>
      <p:pic>
        <p:nvPicPr>
          <p:cNvPr id="133" name="pasted-image.pdf"/>
          <p:cNvPicPr/>
          <p:nvPr/>
        </p:nvPicPr>
        <p:blipFill>
          <a:blip r:embed="rId3"/>
          <a:stretch>
            <a:fillRect/>
          </a:stretch>
        </p:blipFill>
        <p:spPr>
          <a:xfrm>
            <a:off x="124872" y="9065311"/>
            <a:ext cx="1536701" cy="558801"/>
          </a:xfrm>
          <a:prstGeom prst="rect">
            <a:avLst/>
          </a:prstGeom>
          <a:ln w="12700">
            <a:miter lim="400000"/>
          </a:ln>
        </p:spPr>
      </p:pic>
      <p:sp>
        <p:nvSpPr>
          <p:cNvPr id="134" name="Shape 134"/>
          <p:cNvSpPr/>
          <p:nvPr/>
        </p:nvSpPr>
        <p:spPr>
          <a:xfrm>
            <a:off x="6688267" y="2905937"/>
            <a:ext cx="5742691" cy="589705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192023" lvl="0" indent="-192023" algn="just" defTabSz="384047">
              <a:buSzPct val="75000"/>
              <a:buFont typeface="Helvetica Neue"/>
              <a:buChar char="•"/>
              <a:defRPr sz="1800"/>
            </a:pPr>
            <a:r>
              <a:rPr sz="1512" dirty="0">
                <a:latin typeface="Helvetica"/>
                <a:ea typeface="Helvetica"/>
                <a:cs typeface="Helvetica"/>
                <a:sym typeface="Helvetica"/>
              </a:rPr>
              <a:t>The Seren-</a:t>
            </a:r>
            <a:r>
              <a:rPr lang="en-GB" sz="1512" dirty="0">
                <a:latin typeface="Helvetica"/>
                <a:ea typeface="Helvetica"/>
                <a:cs typeface="Helvetica"/>
                <a:sym typeface="Helvetica"/>
              </a:rPr>
              <a:t>Chicago</a:t>
            </a:r>
            <a:r>
              <a:rPr sz="1512" dirty="0">
                <a:latin typeface="Helvetica"/>
                <a:ea typeface="Helvetica"/>
                <a:cs typeface="Helvetica"/>
                <a:sym typeface="Helvetica"/>
              </a:rPr>
              <a:t> Scholarship will be given to up to </a:t>
            </a:r>
            <a:r>
              <a:rPr lang="en-GB" sz="1512" dirty="0">
                <a:latin typeface="Helvetica"/>
                <a:ea typeface="Helvetica"/>
                <a:cs typeface="Helvetica"/>
                <a:sym typeface="Helvetica"/>
              </a:rPr>
              <a:t>4</a:t>
            </a:r>
            <a:r>
              <a:rPr sz="1512" dirty="0">
                <a:latin typeface="Helvetica"/>
                <a:ea typeface="Helvetica"/>
                <a:cs typeface="Helvetica"/>
                <a:sym typeface="Helvetica"/>
              </a:rPr>
              <a:t> Seren students in 2020 to cover the programme fees of </a:t>
            </a:r>
            <a:r>
              <a:rPr lang="en-GB" sz="1512" dirty="0">
                <a:latin typeface="Helvetica"/>
                <a:ea typeface="Helvetica"/>
                <a:cs typeface="Helvetica"/>
                <a:sym typeface="Helvetica"/>
              </a:rPr>
              <a:t>$7</a:t>
            </a:r>
            <a:r>
              <a:rPr sz="1512" dirty="0">
                <a:latin typeface="Helvetica"/>
                <a:ea typeface="Helvetica"/>
                <a:cs typeface="Helvetica"/>
                <a:sym typeface="Helvetica"/>
              </a:rPr>
              <a:t>,</a:t>
            </a:r>
            <a:r>
              <a:rPr lang="en-GB" sz="1512" dirty="0">
                <a:latin typeface="Helvetica"/>
                <a:ea typeface="Helvetica"/>
                <a:cs typeface="Helvetica"/>
                <a:sym typeface="Helvetica"/>
              </a:rPr>
              <a:t>1</a:t>
            </a:r>
            <a:r>
              <a:rPr sz="1512" dirty="0">
                <a:latin typeface="Helvetica"/>
                <a:ea typeface="Helvetica"/>
                <a:cs typeface="Helvetica"/>
                <a:sym typeface="Helvetica"/>
              </a:rPr>
              <a:t>00/student***</a:t>
            </a: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Admitted students will be required to fund or raise sponsorship for the cost of flights. The Welsh Government, </a:t>
            </a:r>
            <a:r>
              <a:rPr lang="en-GB" sz="1512" dirty="0">
                <a:latin typeface="Helvetica"/>
                <a:ea typeface="Helvetica"/>
                <a:cs typeface="Helvetica"/>
                <a:sym typeface="Helvetica"/>
              </a:rPr>
              <a:t>Seren</a:t>
            </a:r>
            <a:r>
              <a:rPr sz="1512" dirty="0">
                <a:latin typeface="Helvetica"/>
                <a:ea typeface="Helvetica"/>
                <a:cs typeface="Helvetica"/>
                <a:sym typeface="Helvetica"/>
              </a:rPr>
              <a:t>, Equal Education and other organisations &amp; sponsors will also be supporting the cost of flights for pupils most in need of this additional financial support to attend </a:t>
            </a:r>
            <a:r>
              <a:rPr lang="en-GB" sz="1512" dirty="0" err="1">
                <a:latin typeface="Helvetica"/>
                <a:ea typeface="Helvetica"/>
                <a:cs typeface="Helvetica"/>
                <a:sym typeface="Helvetica"/>
              </a:rPr>
              <a:t>UChicago</a:t>
            </a:r>
            <a:r>
              <a:rPr sz="1512" dirty="0">
                <a:latin typeface="Helvetica"/>
                <a:ea typeface="Helvetica"/>
                <a:cs typeface="Helvetica"/>
                <a:sym typeface="Helvetica"/>
              </a:rPr>
              <a:t>.</a:t>
            </a: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Apply directly to </a:t>
            </a:r>
            <a:r>
              <a:rPr lang="en-GB" sz="1512" dirty="0" err="1">
                <a:latin typeface="Helvetica"/>
                <a:ea typeface="Helvetica"/>
                <a:cs typeface="Helvetica"/>
                <a:sym typeface="Helvetica"/>
              </a:rPr>
              <a:t>UChicago</a:t>
            </a:r>
            <a:r>
              <a:rPr sz="1512" dirty="0">
                <a:latin typeface="Helvetica"/>
                <a:ea typeface="Helvetica"/>
                <a:cs typeface="Helvetica"/>
                <a:sym typeface="Helvetica"/>
              </a:rPr>
              <a:t> via</a:t>
            </a:r>
            <a:r>
              <a:rPr lang="en-GB" sz="1512" dirty="0">
                <a:latin typeface="Helvetica"/>
                <a:ea typeface="Helvetica"/>
                <a:cs typeface="Helvetica"/>
                <a:sym typeface="Helvetica"/>
              </a:rPr>
              <a:t> </a:t>
            </a:r>
            <a:r>
              <a:rPr lang="en-GB" sz="1512" dirty="0" err="1">
                <a:latin typeface="Helvetica"/>
                <a:ea typeface="Helvetica"/>
                <a:cs typeface="Helvetica"/>
                <a:sym typeface="Helvetica"/>
              </a:rPr>
              <a:t>summer.chicago.edu</a:t>
            </a:r>
            <a:endParaRPr sz="1512" dirty="0">
              <a:latin typeface="Helvetica"/>
              <a:ea typeface="Helvetica"/>
              <a:cs typeface="Helvetica"/>
              <a:sym typeface="Helvetica"/>
            </a:endParaRPr>
          </a:p>
          <a:p>
            <a:pPr marL="192023" lvl="0" indent="-192023" algn="just" defTabSz="384047">
              <a:buSzPct val="75000"/>
              <a:buFont typeface="Helvetica Neue"/>
              <a:buChar char="•"/>
              <a:defRPr sz="1800"/>
            </a:pPr>
            <a:endParaRPr sz="1512" dirty="0">
              <a:latin typeface="Helvetica"/>
              <a:ea typeface="Helvetica"/>
              <a:cs typeface="Helvetica"/>
              <a:sym typeface="Helvetica"/>
            </a:endParaRPr>
          </a:p>
          <a:p>
            <a:pPr marL="192023" lvl="0" indent="-192023" algn="just" defTabSz="384047">
              <a:buSzPct val="75000"/>
              <a:buFont typeface="Helvetica Neue"/>
              <a:buChar char="•"/>
              <a:defRPr sz="1800"/>
            </a:pPr>
            <a:r>
              <a:rPr sz="1512" dirty="0">
                <a:latin typeface="Helvetica"/>
                <a:ea typeface="Helvetica"/>
                <a:cs typeface="Helvetica"/>
                <a:sym typeface="Helvetica"/>
              </a:rPr>
              <a:t>Complete the 2020 Seren International Summer Programme Scholarship Application Form (</a:t>
            </a:r>
            <a:r>
              <a:rPr sz="1512" u="sng" dirty="0">
                <a:latin typeface="Helvetica"/>
                <a:ea typeface="Helvetica"/>
                <a:cs typeface="Helvetica"/>
                <a:sym typeface="Helvetica"/>
                <a:hlinkClick r:id="rId4"/>
              </a:rPr>
              <a:t>click here</a:t>
            </a:r>
            <a:r>
              <a:rPr sz="1512" dirty="0">
                <a:latin typeface="Helvetica"/>
                <a:ea typeface="Helvetica"/>
                <a:cs typeface="Helvetica"/>
                <a:sym typeface="Helvetica"/>
              </a:rPr>
              <a:t>)</a:t>
            </a:r>
          </a:p>
          <a:p>
            <a:pPr lvl="0" algn="just" defTabSz="384047">
              <a:defRPr sz="1800"/>
            </a:pPr>
            <a:endParaRPr sz="1512" dirty="0">
              <a:latin typeface="Helvetica"/>
              <a:ea typeface="Helvetica"/>
              <a:cs typeface="Helvetica"/>
              <a:sym typeface="Helvetica"/>
            </a:endParaRPr>
          </a:p>
          <a:p>
            <a:pPr lvl="0" algn="just" defTabSz="490727">
              <a:defRPr sz="1800"/>
            </a:pPr>
            <a:r>
              <a:rPr sz="1344" dirty="0"/>
              <a:t>***The funding available through </a:t>
            </a:r>
            <a:r>
              <a:rPr lang="en-GB" sz="1344" dirty="0" err="1"/>
              <a:t>Seren’s</a:t>
            </a:r>
            <a:r>
              <a:rPr lang="en-GB" sz="1344" dirty="0"/>
              <a:t> </a:t>
            </a:r>
            <a:r>
              <a:rPr sz="1344" dirty="0"/>
              <a:t>partnerships and scholarships will cover programme fees, including tuition, accommodation, board/meals, activities &amp; health insurance. Other costs will include flights, airport transfers, and miscellaneous expenses such as spending money. Please note that separate additional sponsorship is being raised from a range of organisations and individuals to support the costs of flights for the successful students most in need of this additional support (eligibility criteria will apply).</a:t>
            </a:r>
          </a:p>
        </p:txBody>
      </p:sp>
      <p:sp>
        <p:nvSpPr>
          <p:cNvPr id="135" name="Shape 135"/>
          <p:cNvSpPr/>
          <p:nvPr/>
        </p:nvSpPr>
        <p:spPr>
          <a:xfrm>
            <a:off x="560639" y="2209928"/>
            <a:ext cx="5742691" cy="662043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defTabSz="479044">
              <a:defRPr sz="1800"/>
            </a:pPr>
            <a:r>
              <a:rPr sz="1968" b="1" dirty="0">
                <a:solidFill>
                  <a:srgbClr val="C00000"/>
                </a:solidFill>
                <a:latin typeface="Helvetica"/>
                <a:ea typeface="Helvetica"/>
                <a:cs typeface="Helvetica"/>
                <a:sym typeface="Helvetica"/>
              </a:rPr>
              <a:t>Required application components</a:t>
            </a:r>
          </a:p>
          <a:p>
            <a:pPr lvl="0" algn="l" defTabSz="479044">
              <a:defRPr sz="1800"/>
            </a:pPr>
            <a:endParaRPr sz="1640" dirty="0">
              <a:latin typeface="Helvetica"/>
              <a:ea typeface="Helvetica"/>
              <a:cs typeface="Helvetica"/>
              <a:sym typeface="Helvetica"/>
            </a:endParaRPr>
          </a:p>
          <a:p>
            <a:pPr marL="208279" lvl="0" indent="-208279" algn="l" defTabSz="479044">
              <a:buSzPct val="75000"/>
              <a:buFont typeface="Helvetica Neue"/>
              <a:buChar char="•"/>
              <a:defRPr sz="1800"/>
            </a:pPr>
            <a:r>
              <a:rPr sz="1640" dirty="0">
                <a:latin typeface="Helvetica"/>
                <a:ea typeface="Helvetica"/>
                <a:cs typeface="Helvetica"/>
                <a:sym typeface="Helvetica"/>
              </a:rPr>
              <a:t>Personal Information</a:t>
            </a:r>
          </a:p>
          <a:p>
            <a:pPr marL="208279" lvl="0" indent="-208279" algn="l" defTabSz="479044">
              <a:buSzPct val="75000"/>
              <a:buFont typeface="Helvetica Neue"/>
              <a:buChar char="•"/>
              <a:defRPr sz="1800"/>
            </a:pPr>
            <a:r>
              <a:rPr sz="1640" dirty="0">
                <a:latin typeface="Helvetica"/>
                <a:ea typeface="Helvetica"/>
                <a:cs typeface="Helvetica"/>
                <a:sym typeface="Helvetica"/>
              </a:rPr>
              <a:t>Activities List</a:t>
            </a:r>
          </a:p>
          <a:p>
            <a:pPr marL="208279" lvl="0" indent="-208279" algn="l" defTabSz="479044">
              <a:buSzPct val="75000"/>
              <a:buFont typeface="Helvetica Neue"/>
              <a:buChar char="•"/>
              <a:defRPr sz="1800"/>
            </a:pPr>
            <a:r>
              <a:rPr lang="en-GB" sz="1640" dirty="0">
                <a:latin typeface="Helvetica"/>
                <a:ea typeface="Helvetica"/>
                <a:cs typeface="Helvetica"/>
                <a:sym typeface="Helvetica"/>
              </a:rPr>
              <a:t>Essay Responses to questions asked by </a:t>
            </a:r>
            <a:r>
              <a:rPr lang="en-GB" sz="1640" dirty="0" err="1">
                <a:latin typeface="Helvetica"/>
                <a:ea typeface="Helvetica"/>
                <a:cs typeface="Helvetica"/>
                <a:sym typeface="Helvetica"/>
              </a:rPr>
              <a:t>UChicago</a:t>
            </a:r>
            <a:endParaRPr lang="en-GB" sz="1640" dirty="0">
              <a:latin typeface="Helvetica"/>
              <a:ea typeface="Helvetica"/>
              <a:cs typeface="Helvetica"/>
              <a:sym typeface="Helvetica"/>
            </a:endParaRPr>
          </a:p>
          <a:p>
            <a:pPr marL="208279" lvl="0" indent="-208279" algn="l" defTabSz="479044">
              <a:buSzPct val="75000"/>
              <a:buFont typeface="Helvetica Neue"/>
              <a:buChar char="•"/>
              <a:defRPr sz="1800"/>
            </a:pPr>
            <a:r>
              <a:rPr lang="en-GB" sz="1640" dirty="0">
                <a:latin typeface="Helvetica"/>
                <a:ea typeface="Helvetica"/>
                <a:cs typeface="Helvetica"/>
                <a:sym typeface="Helvetica"/>
              </a:rPr>
              <a:t>A Writing sample (including teachers’ grades and comments</a:t>
            </a:r>
            <a:r>
              <a:rPr lang="en-GB" sz="1800" dirty="0"/>
              <a:t>)</a:t>
            </a:r>
          </a:p>
          <a:p>
            <a:pPr marL="208279" lvl="0" indent="-208279" algn="l" defTabSz="479044">
              <a:buSzPct val="75000"/>
              <a:buFont typeface="Helvetica Neue"/>
              <a:buChar char="•"/>
              <a:defRPr sz="1800"/>
            </a:pPr>
            <a:r>
              <a:rPr sz="1640" dirty="0">
                <a:latin typeface="Helvetica"/>
                <a:ea typeface="Helvetica"/>
                <a:cs typeface="Helvetica"/>
                <a:sym typeface="Helvetica"/>
              </a:rPr>
              <a:t>Official school transcript (typically GCSE certificates for Seren pupils)</a:t>
            </a:r>
          </a:p>
          <a:p>
            <a:pPr marL="208279" lvl="0" indent="-208279" algn="l" defTabSz="479044">
              <a:buSzPct val="75000"/>
              <a:buFont typeface="Helvetica Neue"/>
              <a:buChar char="•"/>
              <a:defRPr sz="1800"/>
            </a:pPr>
            <a:r>
              <a:rPr lang="en-GB" sz="1640" dirty="0">
                <a:latin typeface="Helvetica"/>
                <a:ea typeface="Helvetica"/>
                <a:cs typeface="Helvetica"/>
                <a:sym typeface="Helvetica"/>
              </a:rPr>
              <a:t>Up to 3</a:t>
            </a:r>
            <a:r>
              <a:rPr sz="1640" dirty="0">
                <a:latin typeface="Helvetica"/>
                <a:ea typeface="Helvetica"/>
                <a:cs typeface="Helvetica"/>
                <a:sym typeface="Helvetica"/>
              </a:rPr>
              <a:t> x Letters of </a:t>
            </a:r>
            <a:r>
              <a:rPr lang="en-GB" sz="1640" dirty="0">
                <a:latin typeface="Helvetica"/>
                <a:ea typeface="Helvetica"/>
                <a:cs typeface="Helvetica"/>
                <a:sym typeface="Helvetica"/>
              </a:rPr>
              <a:t>Recommendation</a:t>
            </a:r>
            <a:endParaRPr sz="1640" dirty="0">
              <a:latin typeface="Helvetica"/>
              <a:ea typeface="Helvetica"/>
              <a:cs typeface="Helvetica"/>
              <a:sym typeface="Helvetica"/>
            </a:endParaRPr>
          </a:p>
          <a:p>
            <a:pPr marL="208279" lvl="0" indent="-208279" algn="l" defTabSz="479044">
              <a:buSzPct val="75000"/>
              <a:buFont typeface="Helvetica Neue"/>
              <a:buChar char="•"/>
              <a:defRPr sz="1800"/>
            </a:pPr>
            <a:r>
              <a:rPr lang="en-GB" sz="1640" dirty="0">
                <a:latin typeface="Helvetica"/>
                <a:ea typeface="Helvetica"/>
                <a:cs typeface="Helvetica"/>
                <a:sym typeface="Helvetica"/>
              </a:rPr>
              <a:t>Parental confirmation emails</a:t>
            </a:r>
            <a:endParaRPr sz="1640" dirty="0">
              <a:latin typeface="Helvetica"/>
              <a:ea typeface="Helvetica"/>
              <a:cs typeface="Helvetica"/>
              <a:sym typeface="Helvetica"/>
            </a:endParaRPr>
          </a:p>
          <a:p>
            <a:pPr marL="208279" lvl="0" indent="-208279" algn="l" defTabSz="479044">
              <a:buSzPct val="75000"/>
              <a:buFont typeface="Helvetica Neue"/>
              <a:buChar char="•"/>
              <a:defRPr sz="1800"/>
            </a:pPr>
            <a:r>
              <a:rPr sz="1640" dirty="0">
                <a:latin typeface="Helvetica"/>
                <a:ea typeface="Helvetica"/>
                <a:cs typeface="Helvetica"/>
                <a:sym typeface="Helvetica"/>
              </a:rPr>
              <a:t>2020 Seren International Summer Programme Scholarship Application Form (</a:t>
            </a:r>
            <a:r>
              <a:rPr sz="1640" u="sng" dirty="0">
                <a:latin typeface="Helvetica"/>
                <a:ea typeface="Helvetica"/>
                <a:cs typeface="Helvetica"/>
                <a:sym typeface="Helvetica"/>
                <a:hlinkClick r:id="rId4"/>
              </a:rPr>
              <a:t>click here</a:t>
            </a:r>
            <a:r>
              <a:rPr sz="1640" dirty="0">
                <a:latin typeface="Helvetica"/>
                <a:ea typeface="Helvetica"/>
                <a:cs typeface="Helvetica"/>
                <a:sym typeface="Helvetica"/>
              </a:rPr>
              <a:t>)</a:t>
            </a:r>
            <a:endParaRPr lang="en-GB" sz="1640" dirty="0">
              <a:latin typeface="Helvetica"/>
              <a:ea typeface="Helvetica"/>
              <a:cs typeface="Helvetica"/>
              <a:sym typeface="Helvetica"/>
            </a:endParaRPr>
          </a:p>
          <a:p>
            <a:pPr marL="208279" lvl="0" indent="-208279" algn="l" defTabSz="479044">
              <a:buSzPct val="75000"/>
              <a:buFont typeface="Helvetica Neue"/>
              <a:buChar char="•"/>
              <a:defRPr sz="1800"/>
            </a:pPr>
            <a:endParaRPr lang="en-GB" sz="1640" dirty="0">
              <a:latin typeface="Helvetica"/>
              <a:ea typeface="Helvetica"/>
              <a:cs typeface="Helvetica"/>
              <a:sym typeface="Helvetica"/>
            </a:endParaRPr>
          </a:p>
          <a:p>
            <a:pPr marL="208279" lvl="0" indent="-208279" algn="l" defTabSz="479044">
              <a:buSzPct val="75000"/>
              <a:buFont typeface="Helvetica Neue"/>
              <a:buChar char="•"/>
              <a:defRPr sz="1800"/>
            </a:pPr>
            <a:r>
              <a:rPr lang="en-GB" sz="1640" dirty="0">
                <a:latin typeface="Helvetica"/>
                <a:ea typeface="Helvetica"/>
                <a:cs typeface="Helvetica"/>
                <a:sym typeface="Helvetica"/>
                <a:hlinkClick r:id="rId5"/>
              </a:rPr>
              <a:t>See: https://summer.uchicago.edu/apply</a:t>
            </a:r>
            <a:r>
              <a:rPr lang="en-GB" sz="1640" dirty="0">
                <a:latin typeface="Helvetica"/>
                <a:ea typeface="Helvetica"/>
                <a:cs typeface="Helvetica"/>
                <a:sym typeface="Helvetica"/>
              </a:rPr>
              <a:t> </a:t>
            </a:r>
            <a:endParaRPr sz="1640" dirty="0">
              <a:latin typeface="Helvetica"/>
              <a:ea typeface="Helvetica"/>
              <a:cs typeface="Helvetica"/>
              <a:sym typeface="Helvetica"/>
            </a:endParaRP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
        <p:nvSpPr>
          <p:cNvPr id="11" name="Shape 96"/>
          <p:cNvSpPr>
            <a:spLocks noGrp="1"/>
          </p:cNvSpPr>
          <p:nvPr>
            <p:ph type="title"/>
          </p:nvPr>
        </p:nvSpPr>
        <p:spPr>
          <a:xfrm>
            <a:off x="571500" y="330200"/>
            <a:ext cx="11861800" cy="1397000"/>
          </a:xfrm>
          <a:prstGeom prst="rect">
            <a:avLst/>
          </a:prstGeom>
        </p:spPr>
        <p:txBody>
          <a:bodyPr/>
          <a:lstStyle>
            <a:lvl1pPr>
              <a:defRPr sz="3600" b="1">
                <a:latin typeface="Helvetica Neue"/>
                <a:ea typeface="Helvetica Neue"/>
                <a:cs typeface="Helvetica Neue"/>
                <a:sym typeface="Helvetica Neue"/>
              </a:defRPr>
            </a:lvl1pPr>
          </a:lstStyle>
          <a:p>
            <a:pPr lvl="0">
              <a:defRPr sz="1800" b="0"/>
            </a:pPr>
            <a:r>
              <a:rPr lang="en-GB" sz="3600" b="1" dirty="0"/>
              <a:t>Seren—Chicago Summer Session Partnership 2020</a:t>
            </a:r>
            <a:endParaRPr sz="3600" b="1" dirty="0"/>
          </a:p>
        </p:txBody>
      </p:sp>
    </p:spTree>
    <p:extLst>
      <p:ext uri="{BB962C8B-B14F-4D97-AF65-F5344CB8AC3E}">
        <p14:creationId xmlns:p14="http://schemas.microsoft.com/office/powerpoint/2010/main" val="59745373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27</a:t>
            </a:fld>
            <a:endParaRPr sz="1400"/>
          </a:p>
        </p:txBody>
      </p:sp>
      <p:sp>
        <p:nvSpPr>
          <p:cNvPr id="192" name="Shape 192"/>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Advice &amp; guidance</a:t>
            </a:r>
          </a:p>
        </p:txBody>
      </p:sp>
      <p:sp>
        <p:nvSpPr>
          <p:cNvPr id="193" name="Shape 193"/>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lang="en-GB" sz="3600" b="1" dirty="0"/>
              <a:t>Seren-Chicago Summer Session </a:t>
            </a:r>
            <a:r>
              <a:rPr sz="3600" b="1" dirty="0"/>
              <a:t>Scholarship 2020</a:t>
            </a:r>
          </a:p>
        </p:txBody>
      </p:sp>
      <p:pic>
        <p:nvPicPr>
          <p:cNvPr id="194" name="pasted-image.pdf"/>
          <p:cNvPicPr/>
          <p:nvPr/>
        </p:nvPicPr>
        <p:blipFill>
          <a:blip r:embed="rId2"/>
          <a:stretch>
            <a:fillRect/>
          </a:stretch>
        </p:blipFill>
        <p:spPr>
          <a:xfrm>
            <a:off x="11982600" y="246031"/>
            <a:ext cx="785161" cy="785161"/>
          </a:xfrm>
          <a:prstGeom prst="rect">
            <a:avLst/>
          </a:prstGeom>
          <a:ln w="12700">
            <a:miter lim="400000"/>
          </a:ln>
        </p:spPr>
      </p:pic>
      <p:pic>
        <p:nvPicPr>
          <p:cNvPr id="195" name="pasted-image.pdf"/>
          <p:cNvPicPr/>
          <p:nvPr/>
        </p:nvPicPr>
        <p:blipFill>
          <a:blip r:embed="rId3"/>
          <a:stretch>
            <a:fillRect/>
          </a:stretch>
        </p:blipFill>
        <p:spPr>
          <a:xfrm>
            <a:off x="124872" y="9065311"/>
            <a:ext cx="1536701" cy="558801"/>
          </a:xfrm>
          <a:prstGeom prst="rect">
            <a:avLst/>
          </a:prstGeom>
          <a:ln w="12700">
            <a:miter lim="400000"/>
          </a:ln>
        </p:spPr>
      </p:pic>
      <p:sp>
        <p:nvSpPr>
          <p:cNvPr id="196" name="Shape 196"/>
          <p:cNvSpPr>
            <a:spLocks noGrp="1"/>
          </p:cNvSpPr>
          <p:nvPr>
            <p:ph type="body" idx="4294967295"/>
          </p:nvPr>
        </p:nvSpPr>
        <p:spPr>
          <a:xfrm>
            <a:off x="592198" y="2905937"/>
            <a:ext cx="11820405" cy="5924425"/>
          </a:xfrm>
          <a:prstGeom prst="rect">
            <a:avLst/>
          </a:prstGeom>
        </p:spPr>
        <p:txBody>
          <a:bodyPr/>
          <a:lstStyle/>
          <a:p>
            <a:pPr marL="0" lvl="0" indent="0">
              <a:spcBef>
                <a:spcPts val="0"/>
              </a:spcBef>
              <a:buSzTx/>
              <a:buFontTx/>
              <a:buNone/>
              <a:defRPr sz="1800">
                <a:solidFill>
                  <a:srgbClr val="000000"/>
                </a:solidFill>
              </a:defRPr>
            </a:pPr>
            <a:r>
              <a:rPr sz="2000" b="1" dirty="0">
                <a:latin typeface="Helvetica Neue"/>
                <a:ea typeface="Helvetica Neue"/>
                <a:cs typeface="Helvetica Neue"/>
                <a:sym typeface="Helvetica Neue"/>
              </a:rPr>
              <a:t>Top tips</a:t>
            </a:r>
          </a:p>
          <a:p>
            <a:pPr marL="0" lvl="0" indent="0">
              <a:spcBef>
                <a:spcPts val="0"/>
              </a:spcBef>
              <a:buSzTx/>
              <a:buFontTx/>
              <a:buNone/>
              <a:defRPr sz="1800">
                <a:solidFill>
                  <a:srgbClr val="000000"/>
                </a:solidFill>
              </a:defRPr>
            </a:pPr>
            <a:endParaRPr sz="2000" dirty="0"/>
          </a:p>
          <a:p>
            <a:pPr marL="469900" lvl="0" indent="-469900">
              <a:spcBef>
                <a:spcPts val="0"/>
              </a:spcBef>
              <a:buSzPct val="100000"/>
              <a:buFontTx/>
              <a:buAutoNum type="arabicPeriod"/>
              <a:defRPr sz="1800">
                <a:solidFill>
                  <a:srgbClr val="000000"/>
                </a:solidFill>
              </a:defRPr>
            </a:pPr>
            <a:r>
              <a:rPr dirty="0"/>
              <a:t>Check that you’re eligible to attend the </a:t>
            </a:r>
            <a:r>
              <a:rPr lang="en-GB" dirty="0"/>
              <a:t>University of Chicago’s Summer Session Immersion or Pathways program </a:t>
            </a:r>
            <a:r>
              <a:rPr dirty="0"/>
              <a:t>(that’s on their website) and check that you’re eligible for support from Seren if you get in (you must be a Seren pupil in Year 12 currently) - you must meet all eligibility criteria to be admitted and to receive support from </a:t>
            </a:r>
            <a:r>
              <a:rPr lang="en-GB" dirty="0"/>
              <a:t>Seren </a:t>
            </a:r>
            <a:r>
              <a:rPr dirty="0"/>
              <a:t>to attend in 2020.</a:t>
            </a:r>
          </a:p>
          <a:p>
            <a:pPr marL="469900" lvl="0" indent="-469900">
              <a:spcBef>
                <a:spcPts val="0"/>
              </a:spcBef>
              <a:buSzPct val="100000"/>
              <a:buFontTx/>
              <a:buAutoNum type="arabicPeriod"/>
              <a:defRPr sz="1800">
                <a:solidFill>
                  <a:srgbClr val="000000"/>
                </a:solidFill>
              </a:defRPr>
            </a:pPr>
            <a:r>
              <a:rPr dirty="0"/>
              <a:t>Research the </a:t>
            </a:r>
            <a:r>
              <a:rPr lang="en-GB" dirty="0"/>
              <a:t>University of Chicago’s Immersion and Pathways programmes </a:t>
            </a:r>
            <a:r>
              <a:rPr dirty="0"/>
              <a:t>and the courses you’re interested in</a:t>
            </a:r>
            <a:r>
              <a:rPr lang="en-GB" dirty="0"/>
              <a:t>.</a:t>
            </a:r>
            <a:endParaRPr dirty="0"/>
          </a:p>
          <a:p>
            <a:pPr marL="469900" lvl="0" indent="-469900">
              <a:spcBef>
                <a:spcPts val="0"/>
              </a:spcBef>
              <a:buSzPct val="100000"/>
              <a:buFontTx/>
              <a:buAutoNum type="arabicPeriod"/>
              <a:defRPr sz="1800">
                <a:solidFill>
                  <a:srgbClr val="000000"/>
                </a:solidFill>
              </a:defRPr>
            </a:pPr>
            <a:r>
              <a:rPr dirty="0"/>
              <a:t>Reach out to any Seren students you know of who have attended </a:t>
            </a:r>
            <a:r>
              <a:rPr lang="en-GB" dirty="0"/>
              <a:t>Seren International Summer programmes </a:t>
            </a:r>
            <a:r>
              <a:rPr dirty="0"/>
              <a:t>previously.</a:t>
            </a:r>
          </a:p>
          <a:p>
            <a:pPr marL="469900" lvl="0" indent="-469900">
              <a:spcBef>
                <a:spcPts val="0"/>
              </a:spcBef>
              <a:buSzPct val="100000"/>
              <a:buFontTx/>
              <a:buAutoNum type="arabicPeriod"/>
              <a:defRPr sz="1800">
                <a:solidFill>
                  <a:srgbClr val="000000"/>
                </a:solidFill>
              </a:defRPr>
            </a:pPr>
            <a:r>
              <a:rPr dirty="0"/>
              <a:t>Start your application early!</a:t>
            </a:r>
          </a:p>
          <a:p>
            <a:pPr marL="469900" lvl="0" indent="-469900">
              <a:spcBef>
                <a:spcPts val="0"/>
              </a:spcBef>
              <a:buSzPct val="100000"/>
              <a:buFontTx/>
              <a:buAutoNum type="arabicPeriod"/>
              <a:defRPr sz="1800">
                <a:solidFill>
                  <a:srgbClr val="000000"/>
                </a:solidFill>
              </a:defRPr>
            </a:pPr>
            <a:r>
              <a:rPr dirty="0"/>
              <a:t>Attend an online webinar for advice on making a strong application from Yale alumnus Liam Rahman.</a:t>
            </a:r>
          </a:p>
          <a:p>
            <a:pPr marL="469900" lvl="0" indent="-469900">
              <a:spcBef>
                <a:spcPts val="0"/>
              </a:spcBef>
              <a:buSzPct val="100000"/>
              <a:buFontTx/>
              <a:buAutoNum type="arabicPeriod"/>
              <a:defRPr sz="1800">
                <a:solidFill>
                  <a:srgbClr val="000000"/>
                </a:solidFill>
              </a:defRPr>
            </a:pPr>
            <a:r>
              <a:rPr dirty="0"/>
              <a:t>Complete the 2020 Seren International Summer Programme Scholarship Application Form (</a:t>
            </a:r>
            <a:r>
              <a:rPr u="sng" dirty="0">
                <a:hlinkClick r:id="rId4"/>
              </a:rPr>
              <a:t>click here</a:t>
            </a:r>
            <a:r>
              <a:rPr dirty="0"/>
              <a:t>).</a:t>
            </a:r>
          </a:p>
          <a:p>
            <a:pPr marL="469900" lvl="0" indent="-469900">
              <a:spcBef>
                <a:spcPts val="0"/>
              </a:spcBef>
              <a:buSzPct val="100000"/>
              <a:buFontTx/>
              <a:buAutoNum type="arabicPeriod"/>
              <a:defRPr sz="1800">
                <a:solidFill>
                  <a:srgbClr val="000000"/>
                </a:solidFill>
              </a:defRPr>
            </a:pPr>
            <a:r>
              <a:rPr dirty="0"/>
              <a:t>Use your essays to demonstrate to the </a:t>
            </a:r>
            <a:r>
              <a:rPr lang="en-GB" dirty="0"/>
              <a:t>Chicago Summer Session </a:t>
            </a:r>
            <a:r>
              <a:rPr dirty="0"/>
              <a:t>who you are beyond your grades and other academic achievements; these will be on your transcript/results certificates and written about by your teachers in their recommendations. The essays questions will encourage some introspection and perhaps some creativity.</a:t>
            </a:r>
          </a:p>
          <a:p>
            <a:pPr marL="469900" lvl="0" indent="-469900">
              <a:spcBef>
                <a:spcPts val="0"/>
              </a:spcBef>
              <a:buSzPct val="100000"/>
              <a:buFontTx/>
              <a:buAutoNum type="arabicPeriod"/>
              <a:defRPr sz="1800">
                <a:solidFill>
                  <a:srgbClr val="000000"/>
                </a:solidFill>
              </a:defRPr>
            </a:pPr>
            <a:r>
              <a:rPr dirty="0"/>
              <a:t>Ask your teachers for recommendations/references early (they will be writing UCAS references for other pupils applying to university around the same time, so advanced warning will help them and result in you having a better reference!).</a:t>
            </a:r>
          </a:p>
          <a:p>
            <a:pPr marL="469900" lvl="0" indent="-469900">
              <a:spcBef>
                <a:spcPts val="0"/>
              </a:spcBef>
              <a:buSzPct val="100000"/>
              <a:buFontTx/>
              <a:buAutoNum type="arabicPeriod"/>
              <a:defRPr sz="1800">
                <a:solidFill>
                  <a:srgbClr val="000000"/>
                </a:solidFill>
              </a:defRPr>
            </a:pPr>
            <a:r>
              <a:rPr dirty="0"/>
              <a:t>Proof-read your application!</a:t>
            </a:r>
          </a:p>
          <a:p>
            <a:pPr marL="469900" lvl="0" indent="-469900">
              <a:spcBef>
                <a:spcPts val="0"/>
              </a:spcBef>
              <a:buSzPct val="100000"/>
              <a:buFontTx/>
              <a:buAutoNum type="arabicPeriod"/>
              <a:defRPr sz="1800">
                <a:solidFill>
                  <a:srgbClr val="000000"/>
                </a:solidFill>
              </a:defRPr>
            </a:pPr>
            <a:r>
              <a:rPr dirty="0"/>
              <a:t>Submit your application on time (this includes the teacher references and certificates being submitted on time). No exceptions will be made for late submission of applications.</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extLst>
      <p:ext uri="{BB962C8B-B14F-4D97-AF65-F5344CB8AC3E}">
        <p14:creationId xmlns:p14="http://schemas.microsoft.com/office/powerpoint/2010/main" val="126339962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28</a:t>
            </a:fld>
            <a:endParaRPr sz="1400"/>
          </a:p>
        </p:txBody>
      </p:sp>
      <p:sp>
        <p:nvSpPr>
          <p:cNvPr id="199" name="Shape 199"/>
          <p:cNvSpPr/>
          <p:nvPr/>
        </p:nvSpPr>
        <p:spPr>
          <a:xfrm>
            <a:off x="589362" y="2209928"/>
            <a:ext cx="11826076"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400" b="1">
                <a:solidFill>
                  <a:srgbClr val="941100"/>
                </a:solidFill>
                <a:latin typeface="Helvetica Neue"/>
                <a:ea typeface="Helvetica Neue"/>
                <a:cs typeface="Helvetica Neue"/>
                <a:sym typeface="Helvetica Neue"/>
              </a:defRPr>
            </a:lvl1pPr>
          </a:lstStyle>
          <a:p>
            <a:pPr lvl="0">
              <a:defRPr sz="1800" b="0">
                <a:solidFill>
                  <a:srgbClr val="000000"/>
                </a:solidFill>
              </a:defRPr>
            </a:pPr>
            <a:r>
              <a:rPr sz="2400" b="1">
                <a:solidFill>
                  <a:srgbClr val="941100"/>
                </a:solidFill>
              </a:rPr>
              <a:t>Frequently Asked Questions (FAQs)</a:t>
            </a:r>
          </a:p>
        </p:txBody>
      </p:sp>
      <p:sp>
        <p:nvSpPr>
          <p:cNvPr id="200" name="Shape 200"/>
          <p:cNvSpPr>
            <a:spLocks noGrp="1"/>
          </p:cNvSpPr>
          <p:nvPr>
            <p:ph type="title"/>
          </p:nvPr>
        </p:nvSpPr>
        <p:spPr>
          <a:prstGeom prst="rect">
            <a:avLst/>
          </a:prstGeom>
        </p:spPr>
        <p:txBody>
          <a:bodyPr/>
          <a:lstStyle>
            <a:lvl1pPr>
              <a:defRPr sz="3600" b="1">
                <a:latin typeface="Helvetica Neue"/>
                <a:ea typeface="Helvetica Neue"/>
                <a:cs typeface="Helvetica Neue"/>
                <a:sym typeface="Helvetica Neue"/>
              </a:defRPr>
            </a:lvl1pPr>
          </a:lstStyle>
          <a:p>
            <a:pPr lvl="0">
              <a:defRPr sz="1800" b="0"/>
            </a:pPr>
            <a:r>
              <a:rPr lang="en-GB" sz="3600" b="1" dirty="0"/>
              <a:t>Seren-Chicago </a:t>
            </a:r>
            <a:r>
              <a:rPr sz="3600" b="1" dirty="0"/>
              <a:t>Summer S</a:t>
            </a:r>
            <a:r>
              <a:rPr lang="en-GB" sz="3600" b="1" dirty="0" err="1"/>
              <a:t>ession</a:t>
            </a:r>
            <a:r>
              <a:rPr sz="3600" b="1" dirty="0"/>
              <a:t> Scholarship 2020</a:t>
            </a:r>
          </a:p>
        </p:txBody>
      </p:sp>
      <p:pic>
        <p:nvPicPr>
          <p:cNvPr id="201" name="pasted-image.pdf"/>
          <p:cNvPicPr/>
          <p:nvPr/>
        </p:nvPicPr>
        <p:blipFill>
          <a:blip r:embed="rId2"/>
          <a:stretch>
            <a:fillRect/>
          </a:stretch>
        </p:blipFill>
        <p:spPr>
          <a:xfrm>
            <a:off x="11982600" y="246031"/>
            <a:ext cx="785161" cy="785161"/>
          </a:xfrm>
          <a:prstGeom prst="rect">
            <a:avLst/>
          </a:prstGeom>
          <a:ln w="12700">
            <a:miter lim="400000"/>
          </a:ln>
        </p:spPr>
      </p:pic>
      <p:pic>
        <p:nvPicPr>
          <p:cNvPr id="202" name="pasted-image.pdf"/>
          <p:cNvPicPr/>
          <p:nvPr/>
        </p:nvPicPr>
        <p:blipFill>
          <a:blip r:embed="rId3"/>
          <a:stretch>
            <a:fillRect/>
          </a:stretch>
        </p:blipFill>
        <p:spPr>
          <a:xfrm>
            <a:off x="124872" y="9065311"/>
            <a:ext cx="1536701" cy="558801"/>
          </a:xfrm>
          <a:prstGeom prst="rect">
            <a:avLst/>
          </a:prstGeom>
          <a:ln w="12700">
            <a:miter lim="400000"/>
          </a:ln>
        </p:spPr>
      </p:pic>
      <p:sp>
        <p:nvSpPr>
          <p:cNvPr id="203" name="Shape 203"/>
          <p:cNvSpPr>
            <a:spLocks noGrp="1"/>
          </p:cNvSpPr>
          <p:nvPr>
            <p:ph type="body" idx="4294967295"/>
          </p:nvPr>
        </p:nvSpPr>
        <p:spPr>
          <a:xfrm>
            <a:off x="592198" y="2905937"/>
            <a:ext cx="5767985" cy="5442023"/>
          </a:xfrm>
          <a:prstGeom prst="rect">
            <a:avLst/>
          </a:prstGeom>
        </p:spPr>
        <p:txBody>
          <a:bodyPr>
            <a:normAutofit lnSpcReduction="10000"/>
          </a:bodyPr>
          <a:lstStyle/>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Who should apply to the</a:t>
            </a:r>
            <a:r>
              <a:rPr lang="en-GB" sz="960" b="1" dirty="0">
                <a:latin typeface="Times New Roman"/>
                <a:ea typeface="Times New Roman"/>
                <a:cs typeface="Times New Roman"/>
                <a:sym typeface="Times New Roman"/>
              </a:rPr>
              <a:t> University of Chicago Summer Session Immersion or Pathways program</a:t>
            </a:r>
            <a:r>
              <a:rPr sz="960" b="1" dirty="0">
                <a:latin typeface="Times New Roman"/>
                <a:ea typeface="Times New Roman"/>
                <a:cs typeface="Times New Roman"/>
                <a:sym typeface="Times New Roman"/>
              </a:rPr>
              <a:t>?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a:t>
            </a:r>
            <a:r>
              <a:rPr lang="en-GB" sz="960" dirty="0">
                <a:latin typeface="Times New Roman"/>
                <a:ea typeface="Times New Roman"/>
                <a:cs typeface="Times New Roman"/>
                <a:sym typeface="Times New Roman"/>
              </a:rPr>
              <a:t>Chicago Summer Session Immersion and Pathways programmes are</a:t>
            </a:r>
            <a:r>
              <a:rPr sz="960" dirty="0">
                <a:latin typeface="Times New Roman"/>
                <a:ea typeface="Times New Roman"/>
                <a:cs typeface="Times New Roman"/>
                <a:sym typeface="Times New Roman"/>
              </a:rPr>
              <a:t> open to applications from anybody who meets the eligibility criteria described on the</a:t>
            </a:r>
            <a:r>
              <a:rPr lang="en-GB" sz="960" dirty="0">
                <a:latin typeface="Times New Roman"/>
                <a:ea typeface="Times New Roman"/>
                <a:cs typeface="Times New Roman"/>
                <a:sym typeface="Times New Roman"/>
              </a:rPr>
              <a:t> </a:t>
            </a:r>
            <a:r>
              <a:rPr lang="en-GB" sz="960" dirty="0" err="1">
                <a:latin typeface="Times New Roman"/>
                <a:ea typeface="Times New Roman"/>
                <a:cs typeface="Times New Roman"/>
                <a:sym typeface="Times New Roman"/>
                <a:hlinkClick r:id="rId4"/>
              </a:rPr>
              <a:t>summer.chicago.edu</a:t>
            </a:r>
            <a:r>
              <a:rPr sz="960" dirty="0">
                <a:latin typeface="Times New Roman"/>
                <a:ea typeface="Times New Roman"/>
                <a:cs typeface="Times New Roman"/>
                <a:sym typeface="Times New Roman"/>
              </a:rPr>
              <a:t> website. However, the Seren-</a:t>
            </a:r>
            <a:r>
              <a:rPr lang="en-GB" sz="960" dirty="0">
                <a:latin typeface="Times New Roman"/>
                <a:ea typeface="Times New Roman"/>
                <a:cs typeface="Times New Roman"/>
                <a:sym typeface="Times New Roman"/>
              </a:rPr>
              <a:t>Chicago</a:t>
            </a:r>
            <a:r>
              <a:rPr sz="960" dirty="0">
                <a:latin typeface="Times New Roman"/>
                <a:ea typeface="Times New Roman"/>
                <a:cs typeface="Times New Roman"/>
                <a:sym typeface="Times New Roman"/>
              </a:rPr>
              <a:t> Scholarship is only available to Seren students currently in Year 12 or the first year of A Levels at college if attending a further education college.</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Can students who are NOT members of Seren apply?</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lang="en-GB" sz="960" dirty="0">
                <a:latin typeface="Times New Roman"/>
                <a:ea typeface="Times New Roman"/>
                <a:cs typeface="Times New Roman"/>
                <a:sym typeface="Times New Roman"/>
              </a:rPr>
              <a:t>The </a:t>
            </a:r>
            <a:r>
              <a:rPr sz="960" dirty="0">
                <a:latin typeface="Times New Roman"/>
                <a:ea typeface="Times New Roman"/>
                <a:cs typeface="Times New Roman"/>
                <a:sym typeface="Times New Roman"/>
              </a:rPr>
              <a:t>Seren-</a:t>
            </a:r>
            <a:r>
              <a:rPr lang="en-GB" sz="960" dirty="0">
                <a:latin typeface="Times New Roman"/>
                <a:ea typeface="Times New Roman"/>
                <a:cs typeface="Times New Roman"/>
                <a:sym typeface="Times New Roman"/>
              </a:rPr>
              <a:t>Chicago</a:t>
            </a:r>
            <a:r>
              <a:rPr sz="960" dirty="0">
                <a:latin typeface="Times New Roman"/>
                <a:ea typeface="Times New Roman"/>
                <a:cs typeface="Times New Roman"/>
                <a:sym typeface="Times New Roman"/>
              </a:rPr>
              <a:t> Scholarship is only available to Seren pupils in Year 12 (or the first year of college) who are successful in their applications to the summer 2020 program</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As a Seren student, will I be guaranteed a position in the </a:t>
            </a:r>
            <a:r>
              <a:rPr lang="en-GB" sz="960" b="1" dirty="0">
                <a:latin typeface="Times New Roman"/>
                <a:ea typeface="Times New Roman"/>
                <a:cs typeface="Times New Roman"/>
                <a:sym typeface="Times New Roman"/>
              </a:rPr>
              <a:t>University of Chicago Summer Session </a:t>
            </a:r>
            <a:r>
              <a:rPr sz="960" b="1" dirty="0">
                <a:latin typeface="Times New Roman"/>
                <a:ea typeface="Times New Roman"/>
                <a:cs typeface="Times New Roman"/>
                <a:sym typeface="Times New Roman"/>
              </a:rPr>
              <a:t>2020 program? </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No, Seren cannot guarantee the success of any individual application to </a:t>
            </a:r>
            <a:r>
              <a:rPr lang="en-GB" sz="960" dirty="0">
                <a:latin typeface="Times New Roman"/>
                <a:ea typeface="Times New Roman"/>
                <a:cs typeface="Times New Roman"/>
                <a:sym typeface="Times New Roman"/>
              </a:rPr>
              <a:t>Chicago</a:t>
            </a:r>
            <a:r>
              <a:rPr sz="960" dirty="0">
                <a:latin typeface="Times New Roman"/>
                <a:ea typeface="Times New Roman"/>
                <a:cs typeface="Times New Roman"/>
                <a:sym typeface="Times New Roman"/>
              </a:rPr>
              <a:t>. </a:t>
            </a:r>
            <a:r>
              <a:rPr lang="en-GB" sz="960" dirty="0" err="1">
                <a:latin typeface="Times New Roman"/>
                <a:ea typeface="Times New Roman"/>
                <a:cs typeface="Times New Roman"/>
                <a:sym typeface="Times New Roman"/>
              </a:rPr>
              <a:t>UChicago</a:t>
            </a:r>
            <a:r>
              <a:rPr sz="960" dirty="0">
                <a:latin typeface="Times New Roman"/>
                <a:ea typeface="Times New Roman"/>
                <a:cs typeface="Times New Roman"/>
                <a:sym typeface="Times New Roman"/>
              </a:rPr>
              <a:t>’s application process is highly competitive. Whilst the Seren-</a:t>
            </a:r>
            <a:r>
              <a:rPr lang="en-GB" sz="960" dirty="0">
                <a:latin typeface="Times New Roman"/>
                <a:ea typeface="Times New Roman"/>
                <a:cs typeface="Times New Roman"/>
                <a:sym typeface="Times New Roman"/>
              </a:rPr>
              <a:t>Chicago</a:t>
            </a:r>
            <a:r>
              <a:rPr sz="960" dirty="0">
                <a:latin typeface="Times New Roman"/>
                <a:ea typeface="Times New Roman"/>
                <a:cs typeface="Times New Roman"/>
                <a:sym typeface="Times New Roman"/>
              </a:rPr>
              <a:t> Partnership has identified up to </a:t>
            </a:r>
            <a:r>
              <a:rPr lang="en-GB" sz="960" dirty="0">
                <a:latin typeface="Times New Roman"/>
                <a:ea typeface="Times New Roman"/>
                <a:cs typeface="Times New Roman"/>
                <a:sym typeface="Times New Roman"/>
              </a:rPr>
              <a:t>4</a:t>
            </a:r>
            <a:r>
              <a:rPr sz="960" dirty="0">
                <a:latin typeface="Times New Roman"/>
                <a:ea typeface="Times New Roman"/>
                <a:cs typeface="Times New Roman"/>
                <a:sym typeface="Times New Roman"/>
              </a:rPr>
              <a:t> places that can be funded for Seren students in 2020, the standard of applications must still be high enough to be worthy of an offer of admission independently of the partnership. Applications will be considered by the </a:t>
            </a:r>
            <a:r>
              <a:rPr lang="en-GB" sz="960" dirty="0" err="1">
                <a:latin typeface="Times New Roman"/>
                <a:ea typeface="Times New Roman"/>
                <a:cs typeface="Times New Roman"/>
                <a:sym typeface="Times New Roman"/>
              </a:rPr>
              <a:t>UChicago</a:t>
            </a:r>
            <a:r>
              <a:rPr sz="960" dirty="0">
                <a:latin typeface="Times New Roman"/>
                <a:ea typeface="Times New Roman"/>
                <a:cs typeface="Times New Roman"/>
                <a:sym typeface="Times New Roman"/>
              </a:rPr>
              <a:t> admissions team and final decisions for admission will be made by the </a:t>
            </a:r>
            <a:r>
              <a:rPr lang="en-GB" sz="960" dirty="0">
                <a:latin typeface="Times New Roman"/>
                <a:ea typeface="Times New Roman"/>
                <a:cs typeface="Times New Roman"/>
                <a:sym typeface="Times New Roman"/>
              </a:rPr>
              <a:t>Chicago </a:t>
            </a:r>
            <a:r>
              <a:rPr sz="960" dirty="0">
                <a:latin typeface="Times New Roman"/>
                <a:ea typeface="Times New Roman"/>
                <a:cs typeface="Times New Roman"/>
                <a:sym typeface="Times New Roman"/>
              </a:rPr>
              <a:t>admissions team. Only the top </a:t>
            </a:r>
            <a:r>
              <a:rPr lang="en-GB" sz="960" dirty="0">
                <a:latin typeface="Times New Roman"/>
                <a:ea typeface="Times New Roman"/>
                <a:cs typeface="Times New Roman"/>
                <a:sym typeface="Times New Roman"/>
              </a:rPr>
              <a:t>4</a:t>
            </a:r>
            <a:r>
              <a:rPr sz="960" dirty="0">
                <a:latin typeface="Times New Roman"/>
                <a:ea typeface="Times New Roman"/>
                <a:cs typeface="Times New Roman"/>
                <a:sym typeface="Times New Roman"/>
              </a:rPr>
              <a:t> Seren students offered admission to </a:t>
            </a:r>
            <a:r>
              <a:rPr lang="en-GB" sz="960" dirty="0">
                <a:latin typeface="Times New Roman"/>
                <a:ea typeface="Times New Roman"/>
                <a:cs typeface="Times New Roman"/>
                <a:sym typeface="Times New Roman"/>
              </a:rPr>
              <a:t> the </a:t>
            </a:r>
            <a:r>
              <a:rPr lang="en-GB" sz="960" dirty="0" err="1">
                <a:latin typeface="Times New Roman"/>
                <a:ea typeface="Times New Roman"/>
                <a:cs typeface="Times New Roman"/>
                <a:sym typeface="Times New Roman"/>
              </a:rPr>
              <a:t>UChicago</a:t>
            </a:r>
            <a:r>
              <a:rPr lang="en-GB" sz="960" dirty="0">
                <a:latin typeface="Times New Roman"/>
                <a:ea typeface="Times New Roman"/>
                <a:cs typeface="Times New Roman"/>
                <a:sym typeface="Times New Roman"/>
              </a:rPr>
              <a:t> Summer Session </a:t>
            </a:r>
            <a:r>
              <a:rPr sz="960" dirty="0">
                <a:latin typeface="Times New Roman"/>
                <a:ea typeface="Times New Roman"/>
                <a:cs typeface="Times New Roman"/>
                <a:sym typeface="Times New Roman"/>
              </a:rPr>
              <a:t>in 2020 will be supported by the Seren-</a:t>
            </a:r>
            <a:r>
              <a:rPr lang="en-GB" sz="960" dirty="0">
                <a:latin typeface="Times New Roman"/>
                <a:ea typeface="Times New Roman"/>
                <a:cs typeface="Times New Roman"/>
                <a:sym typeface="Times New Roman"/>
              </a:rPr>
              <a:t>Chicago</a:t>
            </a:r>
            <a:r>
              <a:rPr sz="960" dirty="0">
                <a:latin typeface="Times New Roman"/>
                <a:ea typeface="Times New Roman"/>
                <a:cs typeface="Times New Roman"/>
                <a:sym typeface="Times New Roman"/>
              </a:rPr>
              <a:t> Scholarship.</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What does the Seren-</a:t>
            </a:r>
            <a:r>
              <a:rPr lang="en-GB" sz="960" b="1" dirty="0">
                <a:latin typeface="Times New Roman"/>
                <a:ea typeface="Times New Roman"/>
                <a:cs typeface="Times New Roman"/>
                <a:sym typeface="Times New Roman"/>
              </a:rPr>
              <a:t>Chicago</a:t>
            </a:r>
            <a:r>
              <a:rPr sz="960" b="1" dirty="0">
                <a:latin typeface="Times New Roman"/>
                <a:ea typeface="Times New Roman"/>
                <a:cs typeface="Times New Roman"/>
                <a:sym typeface="Times New Roman"/>
              </a:rPr>
              <a:t> Scholarship cover?</a:t>
            </a:r>
          </a:p>
          <a:p>
            <a:pPr marL="91440" lvl="0" indent="-9144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programme cost for </a:t>
            </a:r>
            <a:r>
              <a:rPr lang="en-GB" sz="960" dirty="0">
                <a:latin typeface="Times New Roman"/>
                <a:ea typeface="Times New Roman"/>
                <a:cs typeface="Times New Roman"/>
                <a:sym typeface="Times New Roman"/>
              </a:rPr>
              <a:t>either the Immersion or Pathways summer session at </a:t>
            </a:r>
            <a:r>
              <a:rPr lang="en-GB" sz="960" dirty="0" err="1">
                <a:latin typeface="Times New Roman"/>
                <a:ea typeface="Times New Roman"/>
                <a:cs typeface="Times New Roman"/>
                <a:sym typeface="Times New Roman"/>
              </a:rPr>
              <a:t>UChicago</a:t>
            </a:r>
            <a:r>
              <a:rPr lang="en-GB" sz="960" dirty="0">
                <a:latin typeface="Times New Roman"/>
                <a:ea typeface="Times New Roman"/>
                <a:cs typeface="Times New Roman"/>
                <a:sym typeface="Times New Roman"/>
              </a:rPr>
              <a:t> </a:t>
            </a:r>
            <a:r>
              <a:rPr sz="960" dirty="0">
                <a:latin typeface="Times New Roman"/>
                <a:ea typeface="Times New Roman"/>
                <a:cs typeface="Times New Roman"/>
                <a:sym typeface="Times New Roman"/>
              </a:rPr>
              <a:t>is $</a:t>
            </a:r>
            <a:r>
              <a:rPr lang="en-GB" sz="960" dirty="0">
                <a:latin typeface="Times New Roman"/>
                <a:ea typeface="Times New Roman"/>
                <a:cs typeface="Times New Roman"/>
                <a:sym typeface="Times New Roman"/>
              </a:rPr>
              <a:t>7</a:t>
            </a:r>
            <a:r>
              <a:rPr sz="960" dirty="0">
                <a:latin typeface="Times New Roman"/>
                <a:ea typeface="Times New Roman"/>
                <a:cs typeface="Times New Roman"/>
                <a:sym typeface="Times New Roman"/>
              </a:rPr>
              <a:t>,</a:t>
            </a:r>
            <a:r>
              <a:rPr lang="en-GB" sz="960" dirty="0">
                <a:latin typeface="Times New Roman"/>
                <a:ea typeface="Times New Roman"/>
                <a:cs typeface="Times New Roman"/>
                <a:sym typeface="Times New Roman"/>
              </a:rPr>
              <a:t>10</a:t>
            </a:r>
            <a:r>
              <a:rPr sz="960" dirty="0">
                <a:latin typeface="Times New Roman"/>
                <a:ea typeface="Times New Roman"/>
                <a:cs typeface="Times New Roman"/>
                <a:sym typeface="Times New Roman"/>
              </a:rPr>
              <a:t>0 USD. This includes instruction, housing on one of </a:t>
            </a:r>
            <a:r>
              <a:rPr lang="en-GB" sz="960" dirty="0">
                <a:latin typeface="Times New Roman"/>
                <a:ea typeface="Times New Roman"/>
                <a:cs typeface="Times New Roman"/>
                <a:sym typeface="Times New Roman"/>
              </a:rPr>
              <a:t>Chicago’s</a:t>
            </a:r>
            <a:r>
              <a:rPr sz="960" dirty="0">
                <a:latin typeface="Times New Roman"/>
                <a:ea typeface="Times New Roman"/>
                <a:cs typeface="Times New Roman"/>
                <a:sym typeface="Times New Roman"/>
              </a:rPr>
              <a:t> residential </a:t>
            </a:r>
            <a:r>
              <a:rPr lang="en-GB" sz="960" dirty="0">
                <a:latin typeface="Times New Roman"/>
                <a:ea typeface="Times New Roman"/>
                <a:cs typeface="Times New Roman"/>
                <a:sym typeface="Times New Roman"/>
              </a:rPr>
              <a:t>houses</a:t>
            </a:r>
            <a:r>
              <a:rPr sz="960" dirty="0">
                <a:latin typeface="Times New Roman"/>
                <a:ea typeface="Times New Roman"/>
                <a:cs typeface="Times New Roman"/>
                <a:sym typeface="Times New Roman"/>
              </a:rPr>
              <a:t>, three meals per day, and health insurance. Travel is not included in program tuition. The </a:t>
            </a:r>
            <a:r>
              <a:rPr lang="en-GB" sz="960" dirty="0">
                <a:latin typeface="Times New Roman"/>
                <a:ea typeface="Times New Roman"/>
                <a:cs typeface="Times New Roman"/>
                <a:sym typeface="Times New Roman"/>
              </a:rPr>
              <a:t>Seren-Chicago </a:t>
            </a:r>
            <a:r>
              <a:rPr sz="960" dirty="0">
                <a:latin typeface="Times New Roman"/>
                <a:ea typeface="Times New Roman"/>
                <a:cs typeface="Times New Roman"/>
                <a:sym typeface="Times New Roman"/>
              </a:rPr>
              <a:t>Scholarship covers this $</a:t>
            </a:r>
            <a:r>
              <a:rPr lang="en-GB" sz="960" dirty="0">
                <a:latin typeface="Times New Roman"/>
                <a:ea typeface="Times New Roman"/>
                <a:cs typeface="Times New Roman"/>
                <a:sym typeface="Times New Roman"/>
              </a:rPr>
              <a:t>7,10</a:t>
            </a:r>
            <a:r>
              <a:rPr sz="960" dirty="0">
                <a:latin typeface="Times New Roman"/>
                <a:ea typeface="Times New Roman"/>
                <a:cs typeface="Times New Roman"/>
                <a:sym typeface="Times New Roman"/>
              </a:rPr>
              <a:t>0 USD.</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91440" lvl="0" indent="-9144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How likely is it that my traveling costs will be covered? </a:t>
            </a:r>
          </a:p>
          <a:p>
            <a:pPr marL="91440" lvl="0" indent="-9144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The $</a:t>
            </a:r>
            <a:r>
              <a:rPr lang="en-GB" sz="960" dirty="0">
                <a:latin typeface="Times New Roman"/>
                <a:ea typeface="Times New Roman"/>
                <a:cs typeface="Times New Roman"/>
                <a:sym typeface="Times New Roman"/>
              </a:rPr>
              <a:t>7,100</a:t>
            </a:r>
            <a:r>
              <a:rPr sz="960" dirty="0">
                <a:latin typeface="Times New Roman"/>
                <a:ea typeface="Times New Roman"/>
                <a:cs typeface="Times New Roman"/>
                <a:sym typeface="Times New Roman"/>
              </a:rPr>
              <a:t> USD </a:t>
            </a:r>
            <a:r>
              <a:rPr lang="en-GB" sz="960" dirty="0">
                <a:latin typeface="Times New Roman"/>
                <a:ea typeface="Times New Roman"/>
                <a:cs typeface="Times New Roman"/>
                <a:sym typeface="Times New Roman"/>
              </a:rPr>
              <a:t>Seren-Chicago</a:t>
            </a:r>
            <a:r>
              <a:rPr sz="960" dirty="0">
                <a:latin typeface="Times New Roman"/>
                <a:ea typeface="Times New Roman"/>
                <a:cs typeface="Times New Roman"/>
                <a:sym typeface="Times New Roman"/>
              </a:rPr>
              <a:t> Scholarship does not cover traveling expenses. However, as was done for 2019,</a:t>
            </a:r>
            <a:r>
              <a:rPr lang="en-GB" sz="960" dirty="0">
                <a:latin typeface="Times New Roman"/>
                <a:ea typeface="Times New Roman"/>
                <a:cs typeface="Times New Roman"/>
                <a:sym typeface="Times New Roman"/>
              </a:rPr>
              <a:t> Seren </a:t>
            </a:r>
            <a:r>
              <a:rPr sz="960" dirty="0">
                <a:latin typeface="Times New Roman"/>
                <a:ea typeface="Times New Roman"/>
                <a:cs typeface="Times New Roman"/>
                <a:sym typeface="Times New Roman"/>
              </a:rPr>
              <a:t>and a number of private sponsors will raise funds to support pupils most in need of financial support for the costs of flights so this consideration should not deter eligible and able Seren students from applying to </a:t>
            </a:r>
            <a:r>
              <a:rPr lang="en-GB" sz="960" dirty="0" err="1">
                <a:latin typeface="Times New Roman"/>
                <a:ea typeface="Times New Roman"/>
                <a:cs typeface="Times New Roman"/>
                <a:sym typeface="Times New Roman"/>
              </a:rPr>
              <a:t>Uchicago</a:t>
            </a:r>
            <a:r>
              <a:rPr lang="en-GB" sz="960" dirty="0">
                <a:latin typeface="Times New Roman"/>
                <a:ea typeface="Times New Roman"/>
                <a:cs typeface="Times New Roman"/>
                <a:sym typeface="Times New Roman"/>
              </a:rPr>
              <a:t> Summer Session</a:t>
            </a:r>
            <a:r>
              <a:rPr sz="960" dirty="0">
                <a:latin typeface="Times New Roman"/>
                <a:ea typeface="Times New Roman"/>
                <a:cs typeface="Times New Roman"/>
                <a:sym typeface="Times New Roman"/>
              </a:rPr>
              <a:t> in 2020. Students are also encouraged develop their own fundraising plans or initiatives for traveling expenses and to make </a:t>
            </a:r>
            <a:r>
              <a:rPr lang="en-GB" sz="960" dirty="0">
                <a:latin typeface="Times New Roman"/>
                <a:ea typeface="Times New Roman"/>
                <a:cs typeface="Times New Roman"/>
                <a:sym typeface="Times New Roman"/>
              </a:rPr>
              <a:t>Seren </a:t>
            </a:r>
            <a:r>
              <a:rPr sz="960" dirty="0">
                <a:latin typeface="Times New Roman"/>
                <a:ea typeface="Times New Roman"/>
                <a:cs typeface="Times New Roman"/>
                <a:sym typeface="Times New Roman"/>
              </a:rPr>
              <a:t>aware of these efforts should you be successful in gaining admission to</a:t>
            </a:r>
            <a:r>
              <a:rPr lang="en-GB" sz="960" dirty="0">
                <a:latin typeface="Times New Roman"/>
                <a:ea typeface="Times New Roman"/>
                <a:cs typeface="Times New Roman"/>
                <a:sym typeface="Times New Roman"/>
              </a:rPr>
              <a:t> Chicago</a:t>
            </a:r>
            <a:r>
              <a:rPr sz="960" dirty="0">
                <a:latin typeface="Times New Roman"/>
                <a:ea typeface="Times New Roman"/>
                <a:cs typeface="Times New Roman"/>
                <a:sym typeface="Times New Roman"/>
              </a:rPr>
              <a:t>. Students should also consider miscellaneous expenses while participating in the program.</a:t>
            </a:r>
          </a:p>
          <a:p>
            <a:pPr marL="0" lvl="0" indent="0" algn="just" defTabSz="182880">
              <a:spcBef>
                <a:spcPts val="0"/>
              </a:spcBef>
              <a:buSzTx/>
              <a:buFontTx/>
              <a:buNone/>
              <a:defRPr sz="1800">
                <a:solidFill>
                  <a:srgbClr val="000000"/>
                </a:solidFill>
              </a:defRPr>
            </a:pPr>
            <a:endParaRPr sz="960"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b="1" dirty="0">
                <a:latin typeface="Times New Roman"/>
                <a:ea typeface="Times New Roman"/>
                <a:cs typeface="Times New Roman"/>
                <a:sym typeface="Times New Roman"/>
              </a:rPr>
              <a:t>Do I need to complete the financial aid portion of the application if I’m a Seren student?</a:t>
            </a:r>
          </a:p>
          <a:p>
            <a:pPr marL="0" lvl="0" indent="0" algn="just" defTabSz="182880">
              <a:spcBef>
                <a:spcPts val="0"/>
              </a:spcBef>
              <a:buSzTx/>
              <a:buFontTx/>
              <a:buNone/>
              <a:defRPr sz="1800">
                <a:solidFill>
                  <a:srgbClr val="000000"/>
                </a:solidFill>
              </a:defRPr>
            </a:pPr>
            <a:endParaRPr sz="960" b="1" dirty="0">
              <a:latin typeface="Times New Roman"/>
              <a:ea typeface="Times New Roman"/>
              <a:cs typeface="Times New Roman"/>
              <a:sym typeface="Times New Roman"/>
            </a:endParaRPr>
          </a:p>
          <a:p>
            <a:pPr marL="0" lvl="0" indent="0" algn="just" defTabSz="182880">
              <a:spcBef>
                <a:spcPts val="0"/>
              </a:spcBef>
              <a:buSzTx/>
              <a:buFontTx/>
              <a:buNone/>
              <a:defRPr sz="1800">
                <a:solidFill>
                  <a:srgbClr val="000000"/>
                </a:solidFill>
              </a:defRPr>
            </a:pPr>
            <a:r>
              <a:rPr sz="960" dirty="0">
                <a:latin typeface="Times New Roman"/>
                <a:ea typeface="Times New Roman"/>
                <a:cs typeface="Times New Roman"/>
                <a:sym typeface="Times New Roman"/>
              </a:rPr>
              <a:t>No. You do not need to complete the financial aid portion of the </a:t>
            </a:r>
            <a:r>
              <a:rPr lang="en-GB" sz="960" dirty="0">
                <a:latin typeface="Times New Roman"/>
                <a:ea typeface="Times New Roman"/>
                <a:cs typeface="Times New Roman"/>
                <a:sym typeface="Times New Roman"/>
              </a:rPr>
              <a:t>Chicago </a:t>
            </a:r>
            <a:r>
              <a:rPr sz="960" dirty="0">
                <a:latin typeface="Times New Roman"/>
                <a:ea typeface="Times New Roman"/>
                <a:cs typeface="Times New Roman"/>
                <a:sym typeface="Times New Roman"/>
              </a:rPr>
              <a:t>application. Up to </a:t>
            </a:r>
            <a:r>
              <a:rPr lang="en-GB" sz="960" dirty="0">
                <a:latin typeface="Times New Roman"/>
                <a:ea typeface="Times New Roman"/>
                <a:cs typeface="Times New Roman"/>
                <a:sym typeface="Times New Roman"/>
              </a:rPr>
              <a:t>4</a:t>
            </a:r>
            <a:r>
              <a:rPr sz="960" dirty="0">
                <a:latin typeface="Times New Roman"/>
                <a:ea typeface="Times New Roman"/>
                <a:cs typeface="Times New Roman"/>
                <a:sym typeface="Times New Roman"/>
              </a:rPr>
              <a:t> Seren students will be supported to attend the </a:t>
            </a:r>
            <a:r>
              <a:rPr lang="en-GB" sz="960" dirty="0" err="1">
                <a:latin typeface="Times New Roman"/>
                <a:ea typeface="Times New Roman"/>
                <a:cs typeface="Times New Roman"/>
                <a:sym typeface="Times New Roman"/>
              </a:rPr>
              <a:t>UChicago</a:t>
            </a:r>
            <a:r>
              <a:rPr lang="en-GB" sz="960" dirty="0">
                <a:latin typeface="Times New Roman"/>
                <a:ea typeface="Times New Roman"/>
                <a:cs typeface="Times New Roman"/>
                <a:sym typeface="Times New Roman"/>
              </a:rPr>
              <a:t> Summer Session </a:t>
            </a:r>
            <a:r>
              <a:rPr sz="960" dirty="0">
                <a:latin typeface="Times New Roman"/>
                <a:ea typeface="Times New Roman"/>
                <a:cs typeface="Times New Roman"/>
                <a:sym typeface="Times New Roman"/>
              </a:rPr>
              <a:t>in 2020.</a:t>
            </a:r>
          </a:p>
        </p:txBody>
      </p:sp>
      <p:sp>
        <p:nvSpPr>
          <p:cNvPr id="204" name="Shape 204"/>
          <p:cNvSpPr/>
          <p:nvPr/>
        </p:nvSpPr>
        <p:spPr>
          <a:xfrm>
            <a:off x="6488891" y="2905937"/>
            <a:ext cx="5767985" cy="59244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100584" lvl="0" indent="-100584" algn="just" defTabSz="201168">
              <a:defRPr sz="1800"/>
            </a:pPr>
            <a:r>
              <a:rPr lang="en-GB" sz="1056" b="1" dirty="0">
                <a:latin typeface="Times New Roman"/>
                <a:ea typeface="Times New Roman"/>
                <a:cs typeface="Times New Roman"/>
                <a:sym typeface="Times New Roman"/>
              </a:rPr>
              <a:t>What about </a:t>
            </a:r>
            <a:r>
              <a:rPr sz="1056" b="1" dirty="0">
                <a:latin typeface="Times New Roman"/>
                <a:ea typeface="Times New Roman"/>
                <a:cs typeface="Times New Roman"/>
                <a:sym typeface="Times New Roman"/>
              </a:rPr>
              <a:t>the $</a:t>
            </a:r>
            <a:r>
              <a:rPr lang="en-GB" sz="1056" b="1" dirty="0">
                <a:latin typeface="Times New Roman"/>
                <a:ea typeface="Times New Roman"/>
                <a:cs typeface="Times New Roman"/>
                <a:sym typeface="Times New Roman"/>
              </a:rPr>
              <a:t>25</a:t>
            </a:r>
            <a:r>
              <a:rPr sz="1056" b="1" dirty="0">
                <a:latin typeface="Times New Roman"/>
                <a:ea typeface="Times New Roman"/>
                <a:cs typeface="Times New Roman"/>
                <a:sym typeface="Times New Roman"/>
              </a:rPr>
              <a:t> application fee? </a:t>
            </a:r>
            <a:r>
              <a:rPr lang="en-GB" sz="1056" b="1" dirty="0">
                <a:latin typeface="Times New Roman"/>
                <a:ea typeface="Times New Roman"/>
                <a:cs typeface="Times New Roman"/>
                <a:sym typeface="Times New Roman"/>
              </a:rPr>
              <a:t>Will I need to pay this?</a:t>
            </a:r>
          </a:p>
          <a:p>
            <a:pPr marL="100584" lvl="0" indent="-100584" algn="just" defTabSz="201168">
              <a:defRPr sz="1800"/>
            </a:pPr>
            <a:endParaRPr sz="1056" dirty="0">
              <a:latin typeface="Times New Roman"/>
              <a:ea typeface="Times New Roman"/>
              <a:cs typeface="Times New Roman"/>
              <a:sym typeface="Times New Roman"/>
            </a:endParaRPr>
          </a:p>
          <a:p>
            <a:pPr lvl="0" algn="just" defTabSz="201168">
              <a:defRPr sz="1800"/>
            </a:pPr>
            <a:r>
              <a:rPr lang="en-GB" sz="1056" dirty="0">
                <a:latin typeface="Times New Roman"/>
                <a:ea typeface="Times New Roman"/>
                <a:cs typeface="Times New Roman"/>
                <a:sym typeface="Times New Roman"/>
              </a:rPr>
              <a:t>No. The University of Chicago waives the $25 application fee for Seren students applying to the Immersion or Pathways programmes.</a:t>
            </a:r>
            <a:endParaRPr sz="1056" dirty="0">
              <a:latin typeface="Times New Roman"/>
              <a:ea typeface="Times New Roman"/>
              <a:cs typeface="Times New Roman"/>
              <a:sym typeface="Times New Roman"/>
            </a:endParaRPr>
          </a:p>
          <a:p>
            <a:pPr lvl="0" algn="just" defTabSz="201168">
              <a:defRPr sz="1800"/>
            </a:pPr>
            <a:endParaRPr sz="1056"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How will the </a:t>
            </a:r>
            <a:r>
              <a:rPr lang="en-GB" sz="1056" b="1" dirty="0">
                <a:latin typeface="Times New Roman"/>
                <a:ea typeface="Times New Roman"/>
                <a:cs typeface="Times New Roman"/>
                <a:sym typeface="Times New Roman"/>
              </a:rPr>
              <a:t>University of Chicago </a:t>
            </a:r>
            <a:r>
              <a:rPr sz="1056" b="1" dirty="0">
                <a:latin typeface="Times New Roman"/>
                <a:ea typeface="Times New Roman"/>
                <a:cs typeface="Times New Roman"/>
                <a:sym typeface="Times New Roman"/>
              </a:rPr>
              <a:t>know that I’m a Seren student and how do I notify them?</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To apply for support from </a:t>
            </a:r>
            <a:r>
              <a:rPr lang="en-GB" sz="1056" dirty="0">
                <a:latin typeface="Times New Roman"/>
                <a:ea typeface="Times New Roman"/>
                <a:cs typeface="Times New Roman"/>
                <a:sym typeface="Times New Roman"/>
              </a:rPr>
              <a:t>Seren </a:t>
            </a:r>
            <a:r>
              <a:rPr sz="1056" dirty="0">
                <a:latin typeface="Times New Roman"/>
                <a:ea typeface="Times New Roman"/>
                <a:cs typeface="Times New Roman"/>
                <a:sym typeface="Times New Roman"/>
              </a:rPr>
              <a:t>to take part in</a:t>
            </a:r>
            <a:r>
              <a:rPr lang="en-GB" sz="1056" dirty="0">
                <a:latin typeface="Times New Roman"/>
                <a:ea typeface="Times New Roman"/>
                <a:cs typeface="Times New Roman"/>
                <a:sym typeface="Times New Roman"/>
              </a:rPr>
              <a:t> </a:t>
            </a:r>
            <a:r>
              <a:rPr lang="en-GB" sz="1056" dirty="0" err="1">
                <a:latin typeface="Times New Roman"/>
                <a:ea typeface="Times New Roman"/>
                <a:cs typeface="Times New Roman"/>
                <a:sym typeface="Times New Roman"/>
              </a:rPr>
              <a:t>UChicago’s</a:t>
            </a:r>
            <a:r>
              <a:rPr lang="en-GB" sz="1056" dirty="0">
                <a:latin typeface="Times New Roman"/>
                <a:ea typeface="Times New Roman"/>
                <a:cs typeface="Times New Roman"/>
                <a:sym typeface="Times New Roman"/>
              </a:rPr>
              <a:t> Summer Session Immersion or Pathways programmes in</a:t>
            </a:r>
            <a:r>
              <a:rPr sz="1056" dirty="0">
                <a:latin typeface="Times New Roman"/>
                <a:ea typeface="Times New Roman"/>
                <a:cs typeface="Times New Roman"/>
                <a:sym typeface="Times New Roman"/>
              </a:rPr>
              <a:t> 2020, you must complete the Seren International Summer Programme Scholarship Application Form (</a:t>
            </a:r>
            <a:r>
              <a:rPr sz="1056" u="sng" dirty="0">
                <a:latin typeface="Times New Roman"/>
                <a:ea typeface="Times New Roman"/>
                <a:cs typeface="Times New Roman"/>
                <a:sym typeface="Times New Roman"/>
                <a:hlinkClick r:id="rId5"/>
              </a:rPr>
              <a:t>click here</a:t>
            </a:r>
            <a:r>
              <a:rPr sz="1056" dirty="0">
                <a:latin typeface="Times New Roman"/>
                <a:ea typeface="Times New Roman"/>
                <a:cs typeface="Times New Roman"/>
                <a:sym typeface="Times New Roman"/>
              </a:rPr>
              <a:t>). Please also inform your Seren hub coordinator of your application to </a:t>
            </a:r>
            <a:r>
              <a:rPr lang="en-GB" sz="1056" dirty="0" err="1">
                <a:latin typeface="Times New Roman"/>
                <a:ea typeface="Times New Roman"/>
                <a:cs typeface="Times New Roman"/>
                <a:sym typeface="Times New Roman"/>
              </a:rPr>
              <a:t>UChicago</a:t>
            </a:r>
            <a:r>
              <a:rPr sz="1056" dirty="0">
                <a:latin typeface="Times New Roman"/>
                <a:ea typeface="Times New Roman"/>
                <a:cs typeface="Times New Roman"/>
                <a:sym typeface="Times New Roman"/>
              </a:rPr>
              <a:t>. Additionally, when you complete your </a:t>
            </a:r>
            <a:r>
              <a:rPr lang="en-GB" sz="1056" dirty="0">
                <a:latin typeface="Times New Roman"/>
                <a:ea typeface="Times New Roman"/>
                <a:cs typeface="Times New Roman"/>
                <a:sym typeface="Times New Roman"/>
              </a:rPr>
              <a:t>Chicago</a:t>
            </a:r>
            <a:r>
              <a:rPr sz="1056" dirty="0">
                <a:latin typeface="Times New Roman"/>
                <a:ea typeface="Times New Roman"/>
                <a:cs typeface="Times New Roman"/>
                <a:sym typeface="Times New Roman"/>
              </a:rPr>
              <a:t> application, you will be asked to identify yourself as a </a:t>
            </a:r>
            <a:r>
              <a:rPr lang="en-GB" sz="1056" dirty="0">
                <a:latin typeface="Times New Roman"/>
                <a:ea typeface="Times New Roman"/>
                <a:cs typeface="Times New Roman"/>
                <a:sym typeface="Times New Roman"/>
              </a:rPr>
              <a:t>Seren </a:t>
            </a:r>
            <a:r>
              <a:rPr sz="1056" dirty="0">
                <a:latin typeface="Times New Roman"/>
                <a:ea typeface="Times New Roman"/>
                <a:cs typeface="Times New Roman"/>
                <a:sym typeface="Times New Roman"/>
              </a:rPr>
              <a:t>student. Please ensure that you do this.</a:t>
            </a:r>
          </a:p>
          <a:p>
            <a:pPr lvl="0" algn="just" defTabSz="201168">
              <a:defRPr sz="1800"/>
            </a:pPr>
            <a:endParaRPr sz="1056"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Would I be travelling to </a:t>
            </a:r>
            <a:r>
              <a:rPr lang="en-GB" sz="1056" b="1" dirty="0">
                <a:latin typeface="Times New Roman"/>
                <a:ea typeface="Times New Roman"/>
                <a:cs typeface="Times New Roman"/>
                <a:sym typeface="Times New Roman"/>
              </a:rPr>
              <a:t>Chicago</a:t>
            </a:r>
            <a:r>
              <a:rPr sz="1056" b="1" dirty="0">
                <a:latin typeface="Times New Roman"/>
                <a:ea typeface="Times New Roman"/>
                <a:cs typeface="Times New Roman"/>
                <a:sym typeface="Times New Roman"/>
              </a:rPr>
              <a:t> independently or would someone be with me?</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In 2020, </a:t>
            </a:r>
            <a:r>
              <a:rPr lang="en-GB" sz="1056" dirty="0" err="1">
                <a:latin typeface="Times New Roman"/>
                <a:ea typeface="Times New Roman"/>
                <a:cs typeface="Times New Roman"/>
                <a:sym typeface="Times New Roman"/>
              </a:rPr>
              <a:t>Uchicago’s</a:t>
            </a:r>
            <a:r>
              <a:rPr lang="en-GB" sz="1056" dirty="0">
                <a:latin typeface="Times New Roman"/>
                <a:ea typeface="Times New Roman"/>
                <a:cs typeface="Times New Roman"/>
                <a:sym typeface="Times New Roman"/>
              </a:rPr>
              <a:t> Immersion and Pathways programmes have</a:t>
            </a:r>
            <a:r>
              <a:rPr sz="1056" dirty="0">
                <a:latin typeface="Times New Roman"/>
                <a:ea typeface="Times New Roman"/>
                <a:cs typeface="Times New Roman"/>
                <a:sym typeface="Times New Roman"/>
              </a:rPr>
              <a:t> t</a:t>
            </a:r>
            <a:r>
              <a:rPr lang="en-GB" sz="1056" dirty="0">
                <a:latin typeface="Times New Roman"/>
                <a:ea typeface="Times New Roman"/>
                <a:cs typeface="Times New Roman"/>
                <a:sym typeface="Times New Roman"/>
              </a:rPr>
              <a:t>wo</a:t>
            </a:r>
            <a:r>
              <a:rPr sz="1056" dirty="0">
                <a:latin typeface="Times New Roman"/>
                <a:ea typeface="Times New Roman"/>
                <a:cs typeface="Times New Roman"/>
                <a:sym typeface="Times New Roman"/>
              </a:rPr>
              <a:t> different </a:t>
            </a:r>
            <a:r>
              <a:rPr lang="en-GB" sz="1056" dirty="0">
                <a:latin typeface="Times New Roman"/>
                <a:ea typeface="Times New Roman"/>
                <a:cs typeface="Times New Roman"/>
                <a:sym typeface="Times New Roman"/>
              </a:rPr>
              <a:t>session dates</a:t>
            </a:r>
            <a:r>
              <a:rPr sz="1056" dirty="0">
                <a:latin typeface="Times New Roman"/>
                <a:ea typeface="Times New Roman"/>
                <a:cs typeface="Times New Roman"/>
                <a:sym typeface="Times New Roman"/>
              </a:rPr>
              <a:t>. Seren’s appointed travel coordinator will work with successfully admitted Seren students to coordinate travel arrangements so that Seren students attending</a:t>
            </a:r>
            <a:r>
              <a:rPr lang="en-GB" sz="1056" dirty="0">
                <a:latin typeface="Times New Roman"/>
                <a:ea typeface="Times New Roman"/>
                <a:cs typeface="Times New Roman"/>
                <a:sym typeface="Times New Roman"/>
              </a:rPr>
              <a:t> </a:t>
            </a:r>
            <a:r>
              <a:rPr lang="en-GB" sz="1056" dirty="0" err="1">
                <a:latin typeface="Times New Roman"/>
                <a:ea typeface="Times New Roman"/>
                <a:cs typeface="Times New Roman"/>
                <a:sym typeface="Times New Roman"/>
              </a:rPr>
              <a:t>UChicago</a:t>
            </a:r>
            <a:r>
              <a:rPr sz="1056" dirty="0">
                <a:latin typeface="Times New Roman"/>
                <a:ea typeface="Times New Roman"/>
                <a:cs typeface="Times New Roman"/>
                <a:sym typeface="Times New Roman"/>
              </a:rPr>
              <a:t> in the same session (dates) travel to the US and back together. Although it is highly likely that Seren students will be represented in </a:t>
            </a:r>
            <a:r>
              <a:rPr lang="en-GB" sz="1056" dirty="0">
                <a:latin typeface="Times New Roman"/>
                <a:ea typeface="Times New Roman"/>
                <a:cs typeface="Times New Roman"/>
                <a:sym typeface="Times New Roman"/>
              </a:rPr>
              <a:t>both</a:t>
            </a:r>
            <a:r>
              <a:rPr sz="1056" dirty="0">
                <a:latin typeface="Times New Roman"/>
                <a:ea typeface="Times New Roman"/>
                <a:cs typeface="Times New Roman"/>
                <a:sym typeface="Times New Roman"/>
              </a:rPr>
              <a:t> cohorts of </a:t>
            </a:r>
            <a:r>
              <a:rPr lang="en-GB" sz="1056" dirty="0" err="1">
                <a:latin typeface="Times New Roman"/>
                <a:ea typeface="Times New Roman"/>
                <a:cs typeface="Times New Roman"/>
                <a:sym typeface="Times New Roman"/>
              </a:rPr>
              <a:t>Uchicago’s</a:t>
            </a:r>
            <a:r>
              <a:rPr lang="en-GB" sz="1056" dirty="0">
                <a:latin typeface="Times New Roman"/>
                <a:ea typeface="Times New Roman"/>
                <a:cs typeface="Times New Roman"/>
                <a:sym typeface="Times New Roman"/>
              </a:rPr>
              <a:t> summer session in </a:t>
            </a:r>
            <a:r>
              <a:rPr sz="1056" dirty="0">
                <a:latin typeface="Times New Roman"/>
                <a:ea typeface="Times New Roman"/>
                <a:cs typeface="Times New Roman"/>
                <a:sym typeface="Times New Roman"/>
              </a:rPr>
              <a:t>2020, </a:t>
            </a:r>
            <a:r>
              <a:rPr lang="en-GB" sz="1056" dirty="0">
                <a:latin typeface="Times New Roman"/>
                <a:ea typeface="Times New Roman"/>
                <a:cs typeface="Times New Roman"/>
                <a:sym typeface="Times New Roman"/>
              </a:rPr>
              <a:t>if </a:t>
            </a:r>
            <a:r>
              <a:rPr sz="1056" dirty="0">
                <a:latin typeface="Times New Roman"/>
                <a:ea typeface="Times New Roman"/>
                <a:cs typeface="Times New Roman"/>
                <a:sym typeface="Times New Roman"/>
              </a:rPr>
              <a:t>this is not the case, all students should be prepared to travel independently or if not have a parent/guardian who is prepared to travel with them.</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b="1" dirty="0">
                <a:latin typeface="Times New Roman"/>
                <a:ea typeface="Times New Roman"/>
                <a:cs typeface="Times New Roman"/>
                <a:sym typeface="Times New Roman"/>
              </a:rPr>
              <a:t>What if I miss the deadline?</a:t>
            </a:r>
          </a:p>
          <a:p>
            <a:pPr lvl="0" algn="just" defTabSz="201168">
              <a:defRPr sz="1800"/>
            </a:pPr>
            <a:endParaRPr sz="1056" b="1"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If you miss the application deadline, your application to </a:t>
            </a:r>
            <a:r>
              <a:rPr lang="en-GB" sz="1056" dirty="0" err="1">
                <a:latin typeface="Times New Roman"/>
                <a:ea typeface="Times New Roman"/>
                <a:cs typeface="Times New Roman"/>
                <a:sym typeface="Times New Roman"/>
              </a:rPr>
              <a:t>UChicago</a:t>
            </a:r>
            <a:r>
              <a:rPr lang="en-GB" sz="1056" dirty="0">
                <a:latin typeface="Times New Roman"/>
                <a:ea typeface="Times New Roman"/>
                <a:cs typeface="Times New Roman"/>
                <a:sym typeface="Times New Roman"/>
              </a:rPr>
              <a:t> Summer Session</a:t>
            </a:r>
            <a:r>
              <a:rPr sz="1056" dirty="0">
                <a:latin typeface="Times New Roman"/>
                <a:ea typeface="Times New Roman"/>
                <a:cs typeface="Times New Roman"/>
                <a:sym typeface="Times New Roman"/>
              </a:rPr>
              <a:t> will not be considered. All parts of the application must be complete for consideration for admission to </a:t>
            </a:r>
            <a:r>
              <a:rPr lang="en-GB" sz="1056" dirty="0" err="1">
                <a:latin typeface="Times New Roman"/>
                <a:ea typeface="Times New Roman"/>
                <a:cs typeface="Times New Roman"/>
                <a:sym typeface="Times New Roman"/>
              </a:rPr>
              <a:t>UChicago</a:t>
            </a:r>
            <a:r>
              <a:rPr sz="1056" dirty="0">
                <a:latin typeface="Times New Roman"/>
                <a:ea typeface="Times New Roman"/>
                <a:cs typeface="Times New Roman"/>
                <a:sym typeface="Times New Roman"/>
              </a:rPr>
              <a:t>.</a:t>
            </a:r>
          </a:p>
          <a:p>
            <a:pPr marL="100584" lvl="0" indent="-100584" algn="just" defTabSz="201168">
              <a:defRPr sz="1800"/>
            </a:pPr>
            <a:endParaRPr sz="1056" b="1"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When will I be notified whether my application to</a:t>
            </a:r>
            <a:r>
              <a:rPr lang="en-GB" sz="1056" b="1" dirty="0">
                <a:latin typeface="Times New Roman"/>
                <a:ea typeface="Times New Roman"/>
                <a:cs typeface="Times New Roman"/>
                <a:sym typeface="Times New Roman"/>
              </a:rPr>
              <a:t> </a:t>
            </a:r>
            <a:r>
              <a:rPr lang="en-GB" sz="1056" b="1" dirty="0" err="1">
                <a:latin typeface="Times New Roman"/>
                <a:ea typeface="Times New Roman"/>
                <a:cs typeface="Times New Roman"/>
                <a:sym typeface="Times New Roman"/>
              </a:rPr>
              <a:t>UChicago</a:t>
            </a:r>
            <a:r>
              <a:rPr sz="1056" b="1" dirty="0">
                <a:latin typeface="Times New Roman"/>
                <a:ea typeface="Times New Roman"/>
                <a:cs typeface="Times New Roman"/>
                <a:sym typeface="Times New Roman"/>
              </a:rPr>
              <a:t> 2020 has been successful or not? </a:t>
            </a:r>
          </a:p>
          <a:p>
            <a:pPr marL="100584" lvl="0" indent="-100584" algn="just" defTabSz="201168">
              <a:defRPr sz="1800"/>
            </a:pPr>
            <a:endParaRPr sz="1056" b="1"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Applicants will be notified electronically of admissions decisions by late February 2020.</a:t>
            </a:r>
          </a:p>
          <a:p>
            <a:pPr lvl="0" algn="just" defTabSz="201168">
              <a:defRPr sz="1800"/>
            </a:pPr>
            <a:endParaRPr sz="1056" dirty="0">
              <a:latin typeface="Times New Roman"/>
              <a:ea typeface="Times New Roman"/>
              <a:cs typeface="Times New Roman"/>
              <a:sym typeface="Times New Roman"/>
            </a:endParaRPr>
          </a:p>
          <a:p>
            <a:pPr marL="100584" lvl="0" indent="-100584" algn="just" defTabSz="201168">
              <a:defRPr sz="1800"/>
            </a:pPr>
            <a:r>
              <a:rPr sz="1056" b="1" dirty="0">
                <a:latin typeface="Times New Roman"/>
                <a:ea typeface="Times New Roman"/>
                <a:cs typeface="Times New Roman"/>
                <a:sym typeface="Times New Roman"/>
              </a:rPr>
              <a:t>I have more questions relating to </a:t>
            </a:r>
            <a:r>
              <a:rPr lang="en-GB" sz="1056" b="1" dirty="0" err="1">
                <a:latin typeface="Times New Roman"/>
                <a:ea typeface="Times New Roman"/>
                <a:cs typeface="Times New Roman"/>
                <a:sym typeface="Times New Roman"/>
              </a:rPr>
              <a:t>UChicago</a:t>
            </a:r>
            <a:r>
              <a:rPr sz="1056" b="1" dirty="0">
                <a:latin typeface="Times New Roman"/>
                <a:ea typeface="Times New Roman"/>
                <a:cs typeface="Times New Roman"/>
                <a:sym typeface="Times New Roman"/>
              </a:rPr>
              <a:t>, where should I go? </a:t>
            </a:r>
          </a:p>
          <a:p>
            <a:pPr lvl="0" algn="just" defTabSz="201168">
              <a:defRPr sz="1800"/>
            </a:pPr>
            <a:endParaRPr sz="1056" dirty="0">
              <a:latin typeface="Times New Roman"/>
              <a:ea typeface="Times New Roman"/>
              <a:cs typeface="Times New Roman"/>
              <a:sym typeface="Times New Roman"/>
            </a:endParaRPr>
          </a:p>
          <a:p>
            <a:pPr lvl="0" algn="just" defTabSz="201168">
              <a:defRPr sz="1800"/>
            </a:pPr>
            <a:r>
              <a:rPr sz="1056" dirty="0">
                <a:latin typeface="Times New Roman"/>
                <a:ea typeface="Times New Roman"/>
                <a:cs typeface="Times New Roman"/>
                <a:sym typeface="Times New Roman"/>
              </a:rPr>
              <a:t>See </a:t>
            </a:r>
            <a:r>
              <a:rPr sz="1056" u="sng" dirty="0">
                <a:latin typeface="Times New Roman"/>
                <a:ea typeface="Times New Roman"/>
                <a:cs typeface="Times New Roman"/>
                <a:sym typeface="Times New Roman"/>
                <a:hlinkClick r:id="rId6" action="ppaction://hlinksldjump"/>
              </a:rPr>
              <a:t>page </a:t>
            </a:r>
            <a:r>
              <a:rPr lang="en-GB" sz="1056" u="sng" dirty="0">
                <a:latin typeface="Times New Roman"/>
                <a:ea typeface="Times New Roman"/>
                <a:cs typeface="Times New Roman"/>
                <a:sym typeface="Times New Roman"/>
                <a:hlinkClick r:id="rId6" action="ppaction://hlinksldjump"/>
              </a:rPr>
              <a:t>30</a:t>
            </a:r>
            <a:r>
              <a:rPr sz="1056" dirty="0">
                <a:latin typeface="Times New Roman"/>
                <a:ea typeface="Times New Roman"/>
                <a:cs typeface="Times New Roman"/>
                <a:sym typeface="Times New Roman"/>
              </a:rPr>
              <a:t> of this document.</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extLst>
      <p:ext uri="{BB962C8B-B14F-4D97-AF65-F5344CB8AC3E}">
        <p14:creationId xmlns:p14="http://schemas.microsoft.com/office/powerpoint/2010/main" val="178664587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265" y="0"/>
            <a:ext cx="13804650" cy="9753600"/>
          </a:xfrm>
          <a:prstGeom prst="rect">
            <a:avLst/>
          </a:prstGeom>
        </p:spPr>
      </p:pic>
    </p:spTree>
    <p:extLst>
      <p:ext uri="{BB962C8B-B14F-4D97-AF65-F5344CB8AC3E}">
        <p14:creationId xmlns:p14="http://schemas.microsoft.com/office/powerpoint/2010/main" val="142697074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prstGeom prst="rect">
            <a:avLst/>
          </a:prstGeom>
        </p:spPr>
        <p:txBody>
          <a:bodyPr/>
          <a:lstStyle>
            <a:lvl1pPr>
              <a:defRPr b="1">
                <a:latin typeface="Helvetica Neue"/>
                <a:ea typeface="Helvetica Neue"/>
                <a:cs typeface="Helvetica Neue"/>
                <a:sym typeface="Helvetica Neue"/>
              </a:defRPr>
            </a:lvl1pPr>
          </a:lstStyle>
          <a:p>
            <a:pPr lvl="0">
              <a:defRPr sz="1800" b="0"/>
            </a:pPr>
            <a:r>
              <a:rPr sz="4200" b="1"/>
              <a:t>Finding out more: Webinars &amp; Live Q&amp;As</a:t>
            </a:r>
          </a:p>
        </p:txBody>
      </p:sp>
      <p:sp>
        <p:nvSpPr>
          <p:cNvPr id="210" name="Shape 210"/>
          <p:cNvSpPr>
            <a:spLocks noGrp="1"/>
          </p:cNvSpPr>
          <p:nvPr>
            <p:ph type="body" idx="1"/>
          </p:nvPr>
        </p:nvSpPr>
        <p:spPr>
          <a:prstGeom prst="rect">
            <a:avLst/>
          </a:prstGeom>
        </p:spPr>
        <p:txBody>
          <a:bodyPr>
            <a:normAutofit lnSpcReduction="10000"/>
          </a:bodyPr>
          <a:lstStyle/>
          <a:p>
            <a:pPr marL="0" lvl="0" indent="0" defTabSz="438150">
              <a:spcBef>
                <a:spcPts val="0"/>
              </a:spcBef>
              <a:buSzTx/>
              <a:buFontTx/>
              <a:buNone/>
              <a:defRPr sz="1800">
                <a:solidFill>
                  <a:srgbClr val="000000"/>
                </a:solidFill>
              </a:defRPr>
            </a:pPr>
            <a:r>
              <a:rPr sz="2250" b="1" dirty="0">
                <a:latin typeface="Helvetica Neue"/>
                <a:ea typeface="Helvetica Neue"/>
                <a:cs typeface="Helvetica Neue"/>
                <a:sym typeface="Helvetica Neue"/>
              </a:rPr>
              <a:t>What will be covered in the webinars?</a:t>
            </a:r>
          </a:p>
          <a:p>
            <a:pPr marL="0" lvl="0" indent="0" defTabSz="438150">
              <a:spcBef>
                <a:spcPts val="0"/>
              </a:spcBef>
              <a:buSzTx/>
              <a:buFontTx/>
              <a:buNone/>
              <a:defRPr sz="1800">
                <a:solidFill>
                  <a:srgbClr val="000000"/>
                </a:solidFill>
              </a:defRPr>
            </a:pPr>
            <a:endParaRPr sz="2250" dirty="0"/>
          </a:p>
          <a:p>
            <a:pPr marL="342900" lvl="0" indent="-342900" defTabSz="438150">
              <a:spcBef>
                <a:spcPts val="0"/>
              </a:spcBef>
              <a:defRPr sz="1800">
                <a:solidFill>
                  <a:srgbClr val="000000"/>
                </a:solidFill>
              </a:defRPr>
            </a:pPr>
            <a:r>
              <a:rPr sz="2100" dirty="0"/>
              <a:t>An overview of </a:t>
            </a:r>
            <a:r>
              <a:rPr lang="en-GB" sz="2100" dirty="0" err="1"/>
              <a:t>Seren’s</a:t>
            </a:r>
            <a:r>
              <a:rPr lang="en-GB" sz="2100" dirty="0"/>
              <a:t> </a:t>
            </a:r>
            <a:r>
              <a:rPr sz="2100" dirty="0"/>
              <a:t>international summer opportunities in 2020</a:t>
            </a:r>
          </a:p>
          <a:p>
            <a:pPr marL="342900" lvl="0" indent="-342900" defTabSz="438150">
              <a:spcBef>
                <a:spcPts val="0"/>
              </a:spcBef>
              <a:defRPr sz="1800">
                <a:solidFill>
                  <a:srgbClr val="000000"/>
                </a:solidFill>
              </a:defRPr>
            </a:pPr>
            <a:r>
              <a:rPr sz="2100" dirty="0"/>
              <a:t>More information regarding the Yale Young Global Scholars (YYGS) Program</a:t>
            </a:r>
          </a:p>
          <a:p>
            <a:pPr marL="342900" lvl="0" indent="-342900" defTabSz="438150">
              <a:spcBef>
                <a:spcPts val="0"/>
              </a:spcBef>
              <a:defRPr sz="1800">
                <a:solidFill>
                  <a:srgbClr val="000000"/>
                </a:solidFill>
              </a:defRPr>
            </a:pPr>
            <a:r>
              <a:rPr sz="2100" dirty="0"/>
              <a:t>More information regarding the Harvard Summer School Pre-College Program</a:t>
            </a:r>
            <a:endParaRPr lang="en-GB" sz="2100" dirty="0"/>
          </a:p>
          <a:p>
            <a:pPr marL="342900" lvl="0" indent="-342900" defTabSz="438150">
              <a:spcBef>
                <a:spcPts val="0"/>
              </a:spcBef>
              <a:defRPr sz="1800">
                <a:solidFill>
                  <a:srgbClr val="000000"/>
                </a:solidFill>
              </a:defRPr>
            </a:pPr>
            <a:r>
              <a:rPr lang="en-GB" sz="2100" dirty="0"/>
              <a:t>More information regarding the University of Chicago Pathways &amp; Immersion Summer Sessions</a:t>
            </a:r>
          </a:p>
          <a:p>
            <a:pPr marL="342900" lvl="0" indent="-342900" defTabSz="438150">
              <a:spcBef>
                <a:spcPts val="0"/>
              </a:spcBef>
              <a:defRPr sz="1800">
                <a:solidFill>
                  <a:srgbClr val="000000"/>
                </a:solidFill>
              </a:defRPr>
            </a:pPr>
            <a:r>
              <a:rPr sz="2100" dirty="0"/>
              <a:t>An overview of both application processes</a:t>
            </a:r>
          </a:p>
          <a:p>
            <a:pPr marL="342900" lvl="0" indent="-342900" defTabSz="438150">
              <a:spcBef>
                <a:spcPts val="0"/>
              </a:spcBef>
              <a:defRPr sz="1800">
                <a:solidFill>
                  <a:srgbClr val="000000"/>
                </a:solidFill>
              </a:defRPr>
            </a:pPr>
            <a:r>
              <a:rPr sz="2100" dirty="0"/>
              <a:t>Guidance re: the Activities Lists &amp; Essay Questions asked by each application</a:t>
            </a:r>
          </a:p>
          <a:p>
            <a:pPr marL="342900" lvl="0" indent="-342900" defTabSz="438150">
              <a:spcBef>
                <a:spcPts val="0"/>
              </a:spcBef>
              <a:defRPr sz="1800">
                <a:solidFill>
                  <a:srgbClr val="000000"/>
                </a:solidFill>
              </a:defRPr>
            </a:pPr>
            <a:r>
              <a:rPr sz="2100" dirty="0"/>
              <a:t>Guidance re: Teacher Recommendations &amp; their role in the selection process</a:t>
            </a:r>
          </a:p>
          <a:p>
            <a:pPr marL="342900" lvl="0" indent="-342900" defTabSz="438150">
              <a:spcBef>
                <a:spcPts val="0"/>
              </a:spcBef>
              <a:defRPr sz="1800">
                <a:solidFill>
                  <a:srgbClr val="000000"/>
                </a:solidFill>
              </a:defRPr>
            </a:pPr>
            <a:r>
              <a:rPr sz="2100" dirty="0"/>
              <a:t>Funding offered by Seren for programme fees &amp; completing financial aid questions</a:t>
            </a:r>
          </a:p>
          <a:p>
            <a:pPr marL="342900" lvl="0" indent="-342900" defTabSz="438150">
              <a:spcBef>
                <a:spcPts val="0"/>
              </a:spcBef>
              <a:defRPr sz="1800">
                <a:solidFill>
                  <a:srgbClr val="000000"/>
                </a:solidFill>
              </a:defRPr>
            </a:pPr>
            <a:r>
              <a:rPr sz="2100" dirty="0"/>
              <a:t>Completing the Seren International Summer Programme Scholarship Application Form</a:t>
            </a:r>
          </a:p>
          <a:p>
            <a:pPr marL="342900" lvl="0" indent="-342900" defTabSz="438150">
              <a:spcBef>
                <a:spcPts val="0"/>
              </a:spcBef>
              <a:defRPr sz="1800">
                <a:solidFill>
                  <a:srgbClr val="000000"/>
                </a:solidFill>
              </a:defRPr>
            </a:pPr>
            <a:r>
              <a:rPr sz="2100" dirty="0"/>
              <a:t>Application fees &amp; fee waivers</a:t>
            </a:r>
          </a:p>
          <a:p>
            <a:pPr marL="342900" lvl="0" indent="-342900" defTabSz="438150">
              <a:spcBef>
                <a:spcPts val="0"/>
              </a:spcBef>
              <a:defRPr sz="1800">
                <a:solidFill>
                  <a:srgbClr val="000000"/>
                </a:solidFill>
              </a:defRPr>
            </a:pPr>
            <a:r>
              <a:rPr sz="2100" dirty="0"/>
              <a:t>Flight sponsorship and accessing further financial support to attend</a:t>
            </a:r>
          </a:p>
          <a:p>
            <a:pPr marL="342900" lvl="0" indent="-342900" defTabSz="438150">
              <a:spcBef>
                <a:spcPts val="0"/>
              </a:spcBef>
              <a:defRPr sz="1800">
                <a:solidFill>
                  <a:srgbClr val="000000"/>
                </a:solidFill>
              </a:defRPr>
            </a:pPr>
            <a:r>
              <a:rPr sz="2100" dirty="0"/>
              <a:t>An overview of pre-departure briefings and support provided</a:t>
            </a:r>
          </a:p>
          <a:p>
            <a:pPr marL="342900" lvl="0" indent="-342900" defTabSz="438150">
              <a:spcBef>
                <a:spcPts val="0"/>
              </a:spcBef>
              <a:defRPr sz="1800">
                <a:solidFill>
                  <a:srgbClr val="000000"/>
                </a:solidFill>
              </a:defRPr>
            </a:pPr>
            <a:r>
              <a:rPr sz="2100" dirty="0"/>
              <a:t>Q&amp;A</a:t>
            </a:r>
          </a:p>
          <a:p>
            <a:pPr marL="0" lvl="0" indent="0" defTabSz="438150">
              <a:spcBef>
                <a:spcPts val="0"/>
              </a:spcBef>
              <a:buSzTx/>
              <a:buFontTx/>
              <a:buNone/>
              <a:defRPr sz="1800">
                <a:solidFill>
                  <a:srgbClr val="000000"/>
                </a:solidFill>
              </a:defRPr>
            </a:pPr>
            <a:endParaRPr sz="2250" dirty="0"/>
          </a:p>
          <a:p>
            <a:pPr marL="0" lvl="0" indent="0" defTabSz="438150">
              <a:spcBef>
                <a:spcPts val="0"/>
              </a:spcBef>
              <a:buSzTx/>
              <a:buFontTx/>
              <a:buNone/>
              <a:defRPr sz="1800">
                <a:solidFill>
                  <a:srgbClr val="000000"/>
                </a:solidFill>
              </a:defRPr>
            </a:pPr>
            <a:r>
              <a:rPr sz="2400" b="1" dirty="0">
                <a:latin typeface="Helvetica Neue"/>
                <a:ea typeface="Helvetica Neue"/>
                <a:cs typeface="Helvetica Neue"/>
                <a:sym typeface="Helvetica Neue"/>
              </a:rPr>
              <a:t>What will be covered in the Facebook Live Q&amp;As?</a:t>
            </a:r>
          </a:p>
          <a:p>
            <a:pPr marL="0" lvl="0" indent="0" defTabSz="438150">
              <a:spcBef>
                <a:spcPts val="0"/>
              </a:spcBef>
              <a:buSzTx/>
              <a:buFontTx/>
              <a:buNone/>
              <a:defRPr sz="1800">
                <a:solidFill>
                  <a:srgbClr val="000000"/>
                </a:solidFill>
              </a:defRPr>
            </a:pPr>
            <a:endParaRPr sz="2250" b="1" dirty="0">
              <a:latin typeface="Helvetica Neue"/>
              <a:ea typeface="Helvetica Neue"/>
              <a:cs typeface="Helvetica Neue"/>
              <a:sym typeface="Helvetica Neue"/>
            </a:endParaRPr>
          </a:p>
          <a:p>
            <a:pPr marL="342900" lvl="0" indent="-342900" defTabSz="438150">
              <a:spcBef>
                <a:spcPts val="0"/>
              </a:spcBef>
              <a:defRPr sz="1800">
                <a:solidFill>
                  <a:srgbClr val="000000"/>
                </a:solidFill>
              </a:defRPr>
            </a:pPr>
            <a:r>
              <a:rPr sz="2100" dirty="0"/>
              <a:t>An overview of the Seren International opportunities in 2020 programmes</a:t>
            </a:r>
          </a:p>
          <a:p>
            <a:pPr marL="342900" lvl="0" indent="-342900" defTabSz="438150">
              <a:spcBef>
                <a:spcPts val="0"/>
              </a:spcBef>
              <a:defRPr sz="1800">
                <a:solidFill>
                  <a:srgbClr val="000000"/>
                </a:solidFill>
              </a:defRPr>
            </a:pPr>
            <a:r>
              <a:rPr sz="2100" dirty="0"/>
              <a:t>An interactive dialogue with students applying, teachers writing recommendations &amp; parents/carers, responding to questions posed live and common questions asked in advance of the session</a:t>
            </a:r>
          </a:p>
        </p:txBody>
      </p:sp>
      <p:sp>
        <p:nvSpPr>
          <p:cNvPr id="211" name="Shape 21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30</a:t>
            </a:fld>
            <a:endParaRPr sz="1400"/>
          </a:p>
        </p:txBody>
      </p:sp>
      <p:pic>
        <p:nvPicPr>
          <p:cNvPr id="212" name="pasted-image.pdf"/>
          <p:cNvPicPr/>
          <p:nvPr/>
        </p:nvPicPr>
        <p:blipFill>
          <a:blip r:embed="rId2"/>
          <a:stretch>
            <a:fillRect/>
          </a:stretch>
        </p:blipFill>
        <p:spPr>
          <a:xfrm>
            <a:off x="11982600" y="246031"/>
            <a:ext cx="785161" cy="785161"/>
          </a:xfrm>
          <a:prstGeom prst="rect">
            <a:avLst/>
          </a:prstGeom>
          <a:ln w="12700">
            <a:miter lim="400000"/>
          </a:ln>
        </p:spPr>
      </p:pic>
      <p:pic>
        <p:nvPicPr>
          <p:cNvPr id="213" name="pasted-image.pdf"/>
          <p:cNvPicPr/>
          <p:nvPr/>
        </p:nvPicPr>
        <p:blipFill>
          <a:blip r:embed="rId3"/>
          <a:stretch>
            <a:fillRect/>
          </a:stretch>
        </p:blipFill>
        <p:spPr>
          <a:xfrm>
            <a:off x="124872" y="9065311"/>
            <a:ext cx="1536701" cy="558801"/>
          </a:xfrm>
          <a:prstGeom prst="rect">
            <a:avLst/>
          </a:prstGeom>
          <a:ln w="12700">
            <a:miter lim="400000"/>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p:cNvSpPr>
          <p:nvPr>
            <p:ph type="title"/>
          </p:nvPr>
        </p:nvSpPr>
        <p:spPr>
          <a:prstGeom prst="rect">
            <a:avLst/>
          </a:prstGeom>
        </p:spPr>
        <p:txBody>
          <a:bodyPr/>
          <a:lstStyle/>
          <a:p>
            <a:pPr lvl="0">
              <a:defRPr sz="1800"/>
            </a:pPr>
            <a:r>
              <a:rPr lang="en-GB" sz="4200" b="1" dirty="0">
                <a:latin typeface="Helvetica Neue"/>
                <a:ea typeface="Helvetica Neue"/>
                <a:cs typeface="Helvetica Neue"/>
                <a:sym typeface="Helvetica Neue"/>
              </a:rPr>
              <a:t>Online Webinars</a:t>
            </a:r>
            <a:endParaRPr sz="4200" b="1" i="1" dirty="0">
              <a:latin typeface="Helvetica Neue"/>
              <a:ea typeface="Helvetica Neue"/>
              <a:cs typeface="Helvetica Neue"/>
              <a:sym typeface="Helvetica Neue"/>
            </a:endParaRPr>
          </a:p>
        </p:txBody>
      </p:sp>
      <p:sp>
        <p:nvSpPr>
          <p:cNvPr id="216" name="Shape 216"/>
          <p:cNvSpPr>
            <a:spLocks noGrp="1"/>
          </p:cNvSpPr>
          <p:nvPr>
            <p:ph type="body" idx="1"/>
          </p:nvPr>
        </p:nvSpPr>
        <p:spPr>
          <a:prstGeom prst="rect">
            <a:avLst/>
          </a:prstGeom>
        </p:spPr>
        <p:txBody>
          <a:bodyPr>
            <a:normAutofit fontScale="92500" lnSpcReduction="10000"/>
          </a:bodyPr>
          <a:lstStyle/>
          <a:p>
            <a:pPr marL="0" lvl="0" indent="0" defTabSz="432308">
              <a:spcBef>
                <a:spcPts val="3100"/>
              </a:spcBef>
              <a:buSzTx/>
              <a:buFontTx/>
              <a:buNone/>
              <a:defRPr sz="1800">
                <a:solidFill>
                  <a:srgbClr val="000000"/>
                </a:solidFill>
              </a:defRPr>
            </a:pPr>
            <a:r>
              <a:rPr sz="2664" b="1" u="sng" dirty="0">
                <a:latin typeface="Helvetica Neue"/>
                <a:ea typeface="Helvetica Neue"/>
                <a:cs typeface="Helvetica Neue"/>
                <a:sym typeface="Helvetica Neue"/>
              </a:rPr>
              <a:t>Webinars</a:t>
            </a:r>
          </a:p>
          <a:p>
            <a:pPr marL="457200" lvl="1" indent="0" defTabSz="432308">
              <a:spcBef>
                <a:spcPts val="0"/>
              </a:spcBef>
              <a:buNone/>
              <a:defRPr sz="1800">
                <a:solidFill>
                  <a:srgbClr val="000000"/>
                </a:solidFill>
              </a:defRPr>
            </a:pPr>
            <a:endParaRPr lang="en-US" sz="2000" dirty="0"/>
          </a:p>
          <a:p>
            <a:pPr marL="338327" lvl="0" indent="-338327" defTabSz="432308">
              <a:spcBef>
                <a:spcPts val="0"/>
              </a:spcBef>
              <a:defRPr sz="1800">
                <a:solidFill>
                  <a:srgbClr val="000000"/>
                </a:solidFill>
              </a:defRPr>
            </a:pPr>
            <a:r>
              <a:rPr lang="en-GB" sz="2000" dirty="0"/>
              <a:t>5pm Wednesday, 8</a:t>
            </a:r>
            <a:r>
              <a:rPr lang="en-GB" sz="2000" baseline="30000" dirty="0"/>
              <a:t>th</a:t>
            </a:r>
            <a:r>
              <a:rPr lang="en-GB" sz="2000" dirty="0"/>
              <a:t> January 2020 – </a:t>
            </a:r>
            <a:r>
              <a:rPr lang="en-GB" sz="2000" b="1" i="1" dirty="0"/>
              <a:t>YYGS &amp; Harvard Summer School</a:t>
            </a:r>
          </a:p>
          <a:p>
            <a:pPr marL="338327" lvl="0" indent="-338327" defTabSz="432308">
              <a:spcBef>
                <a:spcPts val="0"/>
              </a:spcBef>
              <a:defRPr sz="1800">
                <a:solidFill>
                  <a:srgbClr val="000000"/>
                </a:solidFill>
              </a:defRPr>
            </a:pPr>
            <a:endParaRPr lang="en-GB" sz="2000" dirty="0"/>
          </a:p>
          <a:p>
            <a:pPr marL="457200" lvl="1" indent="0" defTabSz="432308">
              <a:spcBef>
                <a:spcPts val="0"/>
              </a:spcBef>
              <a:buNone/>
              <a:defRPr sz="1800">
                <a:solidFill>
                  <a:srgbClr val="000000"/>
                </a:solidFill>
              </a:defRPr>
            </a:pPr>
            <a:r>
              <a:rPr lang="en-GB" sz="2000" dirty="0"/>
              <a:t>To join, go to </a:t>
            </a:r>
            <a:r>
              <a:rPr lang="en-US" sz="2000" u="sng" dirty="0">
                <a:hlinkClick r:id="rId2"/>
              </a:rPr>
              <a:t>https://equaleducation.clickmeeting.com/170008012020</a:t>
            </a:r>
            <a:r>
              <a:rPr lang="en-US" sz="2000" dirty="0"/>
              <a:t> </a:t>
            </a:r>
          </a:p>
          <a:p>
            <a:pPr marL="457200" lvl="1" indent="0" defTabSz="432308">
              <a:spcBef>
                <a:spcPts val="0"/>
              </a:spcBef>
              <a:buNone/>
              <a:defRPr sz="1800">
                <a:solidFill>
                  <a:srgbClr val="000000"/>
                </a:solidFill>
              </a:defRPr>
            </a:pPr>
            <a:r>
              <a:rPr lang="en-US" sz="2000" dirty="0"/>
              <a:t>or call 020 7048 4146 (PIN: 288827</a:t>
            </a:r>
            <a:r>
              <a:rPr lang="en-US" sz="1800" dirty="0"/>
              <a:t>#)</a:t>
            </a:r>
          </a:p>
          <a:p>
            <a:pPr marL="457200" lvl="1" indent="0" defTabSz="432308">
              <a:spcBef>
                <a:spcPts val="0"/>
              </a:spcBef>
              <a:buNone/>
              <a:defRPr sz="1800">
                <a:solidFill>
                  <a:srgbClr val="000000"/>
                </a:solidFill>
              </a:defRPr>
            </a:pPr>
            <a:endParaRPr lang="en-US" sz="1800" dirty="0"/>
          </a:p>
          <a:p>
            <a:pPr marL="338327" lvl="0" indent="-338327" defTabSz="432308">
              <a:spcBef>
                <a:spcPts val="0"/>
              </a:spcBef>
              <a:defRPr sz="1800">
                <a:solidFill>
                  <a:srgbClr val="000000"/>
                </a:solidFill>
              </a:defRPr>
            </a:pPr>
            <a:r>
              <a:rPr lang="en-GB" sz="2000" dirty="0"/>
              <a:t>7pm Monday, 13</a:t>
            </a:r>
            <a:r>
              <a:rPr lang="en-GB" sz="2000" baseline="30000" dirty="0"/>
              <a:t>th</a:t>
            </a:r>
            <a:r>
              <a:rPr lang="en-GB" sz="2000" dirty="0"/>
              <a:t> January 2020 – </a:t>
            </a:r>
            <a:r>
              <a:rPr lang="en-GB" sz="2000" b="1" i="1" dirty="0"/>
              <a:t>YYGS &amp; Chicago Summer Sessions</a:t>
            </a:r>
          </a:p>
          <a:p>
            <a:pPr marL="338327" lvl="0" indent="-338327" defTabSz="432308">
              <a:spcBef>
                <a:spcPts val="0"/>
              </a:spcBef>
              <a:defRPr sz="1800">
                <a:solidFill>
                  <a:srgbClr val="000000"/>
                </a:solidFill>
              </a:defRPr>
            </a:pPr>
            <a:endParaRPr lang="en-GB" sz="2000" dirty="0"/>
          </a:p>
          <a:p>
            <a:pPr marL="457200" lvl="1" indent="0" defTabSz="432308">
              <a:spcBef>
                <a:spcPts val="0"/>
              </a:spcBef>
              <a:buNone/>
              <a:defRPr sz="1800">
                <a:solidFill>
                  <a:srgbClr val="000000"/>
                </a:solidFill>
              </a:defRPr>
            </a:pPr>
            <a:r>
              <a:rPr lang="en-GB" sz="2000" dirty="0"/>
              <a:t>To join, go to </a:t>
            </a:r>
            <a:r>
              <a:rPr lang="en-GB" sz="1800" dirty="0">
                <a:hlinkClick r:id="rId3"/>
              </a:rPr>
              <a:t>https://equaleducation.clickmeeting.com/130120201900</a:t>
            </a:r>
            <a:r>
              <a:rPr lang="en-GB" sz="1800" dirty="0"/>
              <a:t> </a:t>
            </a:r>
            <a:endParaRPr lang="en-US" sz="2000" dirty="0"/>
          </a:p>
          <a:p>
            <a:pPr marL="457200" lvl="1" indent="0" defTabSz="432308">
              <a:spcBef>
                <a:spcPts val="0"/>
              </a:spcBef>
              <a:buNone/>
              <a:defRPr sz="1800">
                <a:solidFill>
                  <a:srgbClr val="000000"/>
                </a:solidFill>
              </a:defRPr>
            </a:pPr>
            <a:r>
              <a:rPr lang="en-US" sz="2000" dirty="0"/>
              <a:t>or call 020 7048 4146 (PIN: </a:t>
            </a:r>
            <a:r>
              <a:rPr lang="en-US" sz="1800" dirty="0"/>
              <a:t>443915#)</a:t>
            </a:r>
          </a:p>
          <a:p>
            <a:pPr marL="457200" lvl="1" indent="0" defTabSz="432308">
              <a:spcBef>
                <a:spcPts val="0"/>
              </a:spcBef>
              <a:buNone/>
              <a:defRPr sz="1800">
                <a:solidFill>
                  <a:srgbClr val="000000"/>
                </a:solidFill>
              </a:defRPr>
            </a:pPr>
            <a:endParaRPr lang="en-US" sz="1800" dirty="0"/>
          </a:p>
          <a:p>
            <a:pPr marL="338327" lvl="0" indent="-338327" defTabSz="432308">
              <a:spcBef>
                <a:spcPts val="0"/>
              </a:spcBef>
              <a:defRPr sz="1800">
                <a:solidFill>
                  <a:srgbClr val="000000"/>
                </a:solidFill>
              </a:defRPr>
            </a:pPr>
            <a:r>
              <a:rPr lang="en-GB" sz="2000" dirty="0"/>
              <a:t>7pm Thursday, 16</a:t>
            </a:r>
            <a:r>
              <a:rPr lang="en-GB" sz="2000" baseline="30000" dirty="0"/>
              <a:t>th</a:t>
            </a:r>
            <a:r>
              <a:rPr lang="en-GB" sz="2000" dirty="0"/>
              <a:t> January 2020 – </a:t>
            </a:r>
            <a:r>
              <a:rPr lang="en-GB" sz="2000" b="1" i="1" dirty="0"/>
              <a:t>Chicago Summer Session only</a:t>
            </a:r>
          </a:p>
          <a:p>
            <a:pPr marL="338327" lvl="0" indent="-338327" defTabSz="432308">
              <a:spcBef>
                <a:spcPts val="0"/>
              </a:spcBef>
              <a:defRPr sz="1800">
                <a:solidFill>
                  <a:srgbClr val="000000"/>
                </a:solidFill>
              </a:defRPr>
            </a:pPr>
            <a:endParaRPr lang="en-GB" sz="2000" dirty="0"/>
          </a:p>
          <a:p>
            <a:pPr marL="457200" lvl="1" indent="0" defTabSz="432308">
              <a:spcBef>
                <a:spcPts val="0"/>
              </a:spcBef>
              <a:buNone/>
              <a:defRPr sz="1800">
                <a:solidFill>
                  <a:srgbClr val="000000"/>
                </a:solidFill>
              </a:defRPr>
            </a:pPr>
            <a:r>
              <a:rPr lang="en-GB" sz="2000" dirty="0"/>
              <a:t>To join, go to </a:t>
            </a:r>
            <a:r>
              <a:rPr lang="en-GB" sz="1800" dirty="0">
                <a:hlinkClick r:id="rId4"/>
              </a:rPr>
              <a:t>https://equaleducation.clickmeeting.com/160120201900</a:t>
            </a:r>
            <a:r>
              <a:rPr lang="en-GB" sz="1800" dirty="0"/>
              <a:t> </a:t>
            </a:r>
            <a:endParaRPr lang="en-GB" sz="2000" dirty="0"/>
          </a:p>
          <a:p>
            <a:pPr marL="457200" lvl="1" indent="0" defTabSz="432308">
              <a:spcBef>
                <a:spcPts val="0"/>
              </a:spcBef>
              <a:buNone/>
              <a:defRPr sz="1800">
                <a:solidFill>
                  <a:srgbClr val="000000"/>
                </a:solidFill>
              </a:defRPr>
            </a:pPr>
            <a:r>
              <a:rPr lang="en-US" sz="2000" dirty="0"/>
              <a:t>or call 020 7048 4146 (PIN: </a:t>
            </a:r>
            <a:r>
              <a:rPr lang="en-US" sz="1800" dirty="0"/>
              <a:t>649371#)</a:t>
            </a:r>
          </a:p>
          <a:p>
            <a:pPr marL="457200" lvl="1" indent="0" defTabSz="432308">
              <a:spcBef>
                <a:spcPts val="0"/>
              </a:spcBef>
              <a:buNone/>
              <a:defRPr sz="1800">
                <a:solidFill>
                  <a:srgbClr val="000000"/>
                </a:solidFill>
              </a:defRPr>
            </a:pPr>
            <a:endParaRPr lang="en-US" sz="1800" dirty="0"/>
          </a:p>
          <a:p>
            <a:pPr marL="338327" lvl="0" indent="-338327" defTabSz="432308">
              <a:spcBef>
                <a:spcPts val="0"/>
              </a:spcBef>
              <a:defRPr sz="1800">
                <a:solidFill>
                  <a:srgbClr val="000000"/>
                </a:solidFill>
              </a:defRPr>
            </a:pPr>
            <a:r>
              <a:rPr lang="en-GB" sz="2000" dirty="0"/>
              <a:t>7pm Thursday, 23</a:t>
            </a:r>
            <a:r>
              <a:rPr lang="en-GB" sz="2000" baseline="30000" dirty="0"/>
              <a:t>rd</a:t>
            </a:r>
            <a:r>
              <a:rPr lang="en-GB" sz="2000" dirty="0"/>
              <a:t> January 2020 – </a:t>
            </a:r>
            <a:r>
              <a:rPr lang="en-GB" sz="2000" b="1" i="1" dirty="0"/>
              <a:t>Harvard Summer School only</a:t>
            </a:r>
          </a:p>
          <a:p>
            <a:pPr marL="338327" lvl="0" indent="-338327" defTabSz="432308">
              <a:spcBef>
                <a:spcPts val="0"/>
              </a:spcBef>
              <a:defRPr sz="1800">
                <a:solidFill>
                  <a:srgbClr val="000000"/>
                </a:solidFill>
              </a:defRPr>
            </a:pPr>
            <a:endParaRPr lang="en-GB" sz="2000" dirty="0"/>
          </a:p>
          <a:p>
            <a:pPr marL="457200" lvl="1" indent="0" defTabSz="432308">
              <a:spcBef>
                <a:spcPts val="0"/>
              </a:spcBef>
              <a:buNone/>
              <a:defRPr sz="1800">
                <a:solidFill>
                  <a:srgbClr val="000000"/>
                </a:solidFill>
              </a:defRPr>
            </a:pPr>
            <a:r>
              <a:rPr lang="en-GB" sz="2000" dirty="0"/>
              <a:t>To join, go to </a:t>
            </a:r>
            <a:r>
              <a:rPr lang="en-GB" sz="1800" dirty="0">
                <a:hlinkClick r:id="rId5"/>
              </a:rPr>
              <a:t>https://equaleducation.clickmeeting.com/230120201900</a:t>
            </a:r>
            <a:r>
              <a:rPr lang="en-GB" sz="1800" dirty="0"/>
              <a:t> </a:t>
            </a:r>
            <a:endParaRPr lang="en-US" sz="2000" dirty="0"/>
          </a:p>
          <a:p>
            <a:pPr marL="457200" lvl="1" indent="0" defTabSz="432308">
              <a:spcBef>
                <a:spcPts val="0"/>
              </a:spcBef>
              <a:buNone/>
              <a:defRPr sz="1800">
                <a:solidFill>
                  <a:srgbClr val="000000"/>
                </a:solidFill>
              </a:defRPr>
            </a:pPr>
            <a:r>
              <a:rPr lang="en-US" sz="2000" dirty="0"/>
              <a:t>or call 020 7048 4146 (PIN: </a:t>
            </a:r>
            <a:r>
              <a:rPr lang="en-US" sz="1800" dirty="0"/>
              <a:t>592685#)</a:t>
            </a:r>
            <a:endParaRPr lang="en-US" sz="2000" dirty="0"/>
          </a:p>
          <a:p>
            <a:pPr marL="457200" lvl="1" indent="0" defTabSz="432308">
              <a:spcBef>
                <a:spcPts val="0"/>
              </a:spcBef>
              <a:buNone/>
              <a:defRPr sz="1800">
                <a:solidFill>
                  <a:srgbClr val="000000"/>
                </a:solidFill>
              </a:defRPr>
            </a:pPr>
            <a:endParaRPr lang="en-US" sz="2000" dirty="0"/>
          </a:p>
          <a:p>
            <a:pPr marL="0" indent="0" algn="just" defTabSz="432308">
              <a:spcBef>
                <a:spcPts val="0"/>
              </a:spcBef>
              <a:buNone/>
              <a:defRPr sz="1800">
                <a:solidFill>
                  <a:srgbClr val="000000"/>
                </a:solidFill>
              </a:defRPr>
            </a:pPr>
            <a:r>
              <a:rPr lang="en-US" sz="2000" dirty="0"/>
              <a:t>We encourage you to join a webinar as soon as possible. Although the content will be the same in all webinars, you are welcome to join more than once if you have more questions you’d like to ask.</a:t>
            </a:r>
            <a:endParaRPr sz="2000" dirty="0"/>
          </a:p>
        </p:txBody>
      </p:sp>
      <p:sp>
        <p:nvSpPr>
          <p:cNvPr id="217" name="Shape 21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31</a:t>
            </a:fld>
            <a:endParaRPr sz="1400"/>
          </a:p>
        </p:txBody>
      </p:sp>
      <p:pic>
        <p:nvPicPr>
          <p:cNvPr id="218" name="pasted-image.pdf"/>
          <p:cNvPicPr/>
          <p:nvPr/>
        </p:nvPicPr>
        <p:blipFill>
          <a:blip r:embed="rId6"/>
          <a:stretch>
            <a:fillRect/>
          </a:stretch>
        </p:blipFill>
        <p:spPr>
          <a:xfrm>
            <a:off x="11982600" y="246031"/>
            <a:ext cx="785161" cy="785161"/>
          </a:xfrm>
          <a:prstGeom prst="rect">
            <a:avLst/>
          </a:prstGeom>
          <a:ln w="12700">
            <a:miter lim="400000"/>
          </a:ln>
        </p:spPr>
      </p:pic>
      <p:pic>
        <p:nvPicPr>
          <p:cNvPr id="219" name="pasted-image.pdf"/>
          <p:cNvPicPr/>
          <p:nvPr/>
        </p:nvPicPr>
        <p:blipFill>
          <a:blip r:embed="rId7"/>
          <a:stretch>
            <a:fillRect/>
          </a:stretch>
        </p:blipFill>
        <p:spPr>
          <a:xfrm>
            <a:off x="124872" y="9065311"/>
            <a:ext cx="1536701" cy="558801"/>
          </a:xfrm>
          <a:prstGeom prst="rect">
            <a:avLst/>
          </a:prstGeom>
          <a:ln w="12700">
            <a:miter lim="400000"/>
          </a:ln>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p:cNvSpPr>
          <p:nvPr>
            <p:ph type="title"/>
          </p:nvPr>
        </p:nvSpPr>
        <p:spPr>
          <a:prstGeom prst="rect">
            <a:avLst/>
          </a:prstGeom>
        </p:spPr>
        <p:txBody>
          <a:bodyPr/>
          <a:lstStyle/>
          <a:p>
            <a:pPr lvl="0">
              <a:defRPr sz="1800"/>
            </a:pPr>
            <a:r>
              <a:rPr lang="en-GB" sz="4200" b="1" i="1" dirty="0">
                <a:latin typeface="Helvetica Neue"/>
                <a:ea typeface="Helvetica Neue"/>
                <a:cs typeface="Helvetica Neue"/>
                <a:sym typeface="Helvetica Neue"/>
              </a:rPr>
              <a:t>Facebook Live Sessions</a:t>
            </a:r>
            <a:endParaRPr sz="4200" b="1" i="1" dirty="0">
              <a:latin typeface="Helvetica Neue"/>
              <a:ea typeface="Helvetica Neue"/>
              <a:cs typeface="Helvetica Neue"/>
              <a:sym typeface="Helvetica Neue"/>
            </a:endParaRPr>
          </a:p>
        </p:txBody>
      </p:sp>
      <p:sp>
        <p:nvSpPr>
          <p:cNvPr id="222" name="Shape 222"/>
          <p:cNvSpPr>
            <a:spLocks noGrp="1"/>
          </p:cNvSpPr>
          <p:nvPr>
            <p:ph type="body" idx="1"/>
          </p:nvPr>
        </p:nvSpPr>
        <p:spPr>
          <a:xfrm>
            <a:off x="571500" y="2222500"/>
            <a:ext cx="11861800" cy="6680200"/>
          </a:xfrm>
          <a:prstGeom prst="rect">
            <a:avLst/>
          </a:prstGeom>
        </p:spPr>
        <p:txBody>
          <a:bodyPr>
            <a:normAutofit/>
          </a:bodyPr>
          <a:lstStyle/>
          <a:p>
            <a:pPr marL="0" lvl="0" indent="0" defTabSz="438150">
              <a:spcBef>
                <a:spcPts val="0"/>
              </a:spcBef>
              <a:buSzTx/>
              <a:buFontTx/>
              <a:buNone/>
              <a:defRPr sz="1800">
                <a:solidFill>
                  <a:srgbClr val="000000"/>
                </a:solidFill>
              </a:defRPr>
            </a:pPr>
            <a:r>
              <a:rPr lang="en-US" sz="2800" b="1" dirty="0">
                <a:latin typeface="Helvetica Neue"/>
                <a:ea typeface="Helvetica Neue"/>
                <a:cs typeface="Helvetica Neue"/>
                <a:sym typeface="Helvetica Neue"/>
              </a:rPr>
              <a:t>What will be covered in the Facebook Live Q&amp;As?</a:t>
            </a:r>
          </a:p>
          <a:p>
            <a:pPr marL="0" lvl="0" indent="0" defTabSz="438150">
              <a:spcBef>
                <a:spcPts val="0"/>
              </a:spcBef>
              <a:buSzTx/>
              <a:buFontTx/>
              <a:buNone/>
              <a:defRPr sz="1800">
                <a:solidFill>
                  <a:srgbClr val="000000"/>
                </a:solidFill>
              </a:defRPr>
            </a:pPr>
            <a:endParaRPr lang="en-US" sz="2400" b="1" dirty="0">
              <a:latin typeface="Helvetica Neue"/>
              <a:ea typeface="Helvetica Neue"/>
              <a:cs typeface="Helvetica Neue"/>
              <a:sym typeface="Helvetica Neue"/>
            </a:endParaRPr>
          </a:p>
          <a:p>
            <a:pPr marL="342900" lvl="0" indent="-342900" defTabSz="438150">
              <a:spcBef>
                <a:spcPts val="0"/>
              </a:spcBef>
              <a:defRPr sz="1800">
                <a:solidFill>
                  <a:srgbClr val="000000"/>
                </a:solidFill>
              </a:defRPr>
            </a:pPr>
            <a:r>
              <a:rPr lang="en-US" sz="2400" dirty="0"/>
              <a:t>An overview of the </a:t>
            </a:r>
            <a:r>
              <a:rPr lang="en-US" sz="2400" dirty="0" err="1"/>
              <a:t>Seren</a:t>
            </a:r>
            <a:r>
              <a:rPr lang="en-US" sz="2400" dirty="0"/>
              <a:t> International opportunities in 2020 </a:t>
            </a:r>
            <a:r>
              <a:rPr lang="en-US" sz="2400" dirty="0" err="1"/>
              <a:t>programmes</a:t>
            </a:r>
            <a:endParaRPr lang="en-US" sz="2400" dirty="0"/>
          </a:p>
          <a:p>
            <a:pPr marL="342900" lvl="0" indent="-342900" defTabSz="438150">
              <a:spcBef>
                <a:spcPts val="0"/>
              </a:spcBef>
              <a:defRPr sz="1800">
                <a:solidFill>
                  <a:srgbClr val="000000"/>
                </a:solidFill>
              </a:defRPr>
            </a:pPr>
            <a:r>
              <a:rPr lang="en-US" sz="2400" dirty="0"/>
              <a:t>An interactive dialogue with students applying, teachers writing recommendations &amp; parents/</a:t>
            </a:r>
            <a:r>
              <a:rPr lang="en-US" sz="2400" dirty="0" err="1"/>
              <a:t>carers</a:t>
            </a:r>
            <a:r>
              <a:rPr lang="en-US" sz="2400" dirty="0"/>
              <a:t>, responding to questions posed live and common questions asked in advance of the session</a:t>
            </a:r>
          </a:p>
          <a:p>
            <a:pPr marL="342900" lvl="0" indent="-342900" defTabSz="438150">
              <a:spcBef>
                <a:spcPts val="0"/>
              </a:spcBef>
              <a:defRPr sz="1800">
                <a:solidFill>
                  <a:srgbClr val="000000"/>
                </a:solidFill>
              </a:defRPr>
            </a:pPr>
            <a:endParaRPr lang="en-US" sz="2400" dirty="0"/>
          </a:p>
          <a:p>
            <a:pPr marL="0" lvl="0" indent="0" defTabSz="438150">
              <a:spcBef>
                <a:spcPts val="0"/>
              </a:spcBef>
              <a:buNone/>
              <a:defRPr sz="1800">
                <a:solidFill>
                  <a:srgbClr val="000000"/>
                </a:solidFill>
              </a:defRPr>
            </a:pPr>
            <a:r>
              <a:rPr lang="en-US" sz="2400" b="1" u="sng" dirty="0"/>
              <a:t>Dates &amp; Times</a:t>
            </a:r>
            <a:endParaRPr lang="en-GB" sz="2400" b="1" u="sng" dirty="0"/>
          </a:p>
          <a:p>
            <a:pPr marL="338327" lvl="0" indent="-338327" defTabSz="432308">
              <a:spcBef>
                <a:spcPts val="0"/>
              </a:spcBef>
              <a:defRPr sz="1800">
                <a:solidFill>
                  <a:srgbClr val="000000"/>
                </a:solidFill>
              </a:defRPr>
            </a:pPr>
            <a:endParaRPr lang="en-GB" sz="2400" dirty="0"/>
          </a:p>
          <a:p>
            <a:pPr marL="338327" lvl="0" indent="-338327" defTabSz="432308">
              <a:spcBef>
                <a:spcPts val="0"/>
              </a:spcBef>
              <a:defRPr sz="1800">
                <a:solidFill>
                  <a:srgbClr val="000000"/>
                </a:solidFill>
              </a:defRPr>
            </a:pPr>
            <a:r>
              <a:rPr lang="en-GB" sz="2400" dirty="0"/>
              <a:t>4pm Friday, 3rd January 2020: Facebook Live via </a:t>
            </a:r>
            <a:r>
              <a:rPr lang="en-GB" sz="2400" dirty="0" err="1"/>
              <a:t>Seren’s</a:t>
            </a:r>
            <a:r>
              <a:rPr lang="en-GB" sz="2400" dirty="0"/>
              <a:t> Facebook page</a:t>
            </a:r>
          </a:p>
          <a:p>
            <a:pPr marL="338327" lvl="0" indent="-338327" defTabSz="432308">
              <a:spcBef>
                <a:spcPts val="0"/>
              </a:spcBef>
              <a:defRPr sz="1800">
                <a:solidFill>
                  <a:srgbClr val="000000"/>
                </a:solidFill>
              </a:defRPr>
            </a:pPr>
            <a:endParaRPr lang="en-GB" sz="2400" dirty="0"/>
          </a:p>
          <a:p>
            <a:pPr marL="338327" lvl="0" indent="-338327" defTabSz="432308">
              <a:spcBef>
                <a:spcPts val="0"/>
              </a:spcBef>
              <a:defRPr sz="1800">
                <a:solidFill>
                  <a:srgbClr val="000000"/>
                </a:solidFill>
              </a:defRPr>
            </a:pPr>
            <a:r>
              <a:rPr lang="en-GB" sz="2400" dirty="0"/>
              <a:t>4pm Friday, 10th January 2020: Facebook Live via </a:t>
            </a:r>
            <a:r>
              <a:rPr lang="en-GB" sz="2400" dirty="0" err="1"/>
              <a:t>Seren’s</a:t>
            </a:r>
            <a:r>
              <a:rPr lang="en-GB" sz="2400" dirty="0"/>
              <a:t> Facebook page</a:t>
            </a:r>
          </a:p>
          <a:p>
            <a:pPr marL="0" lvl="0" indent="0" algn="just" defTabSz="578358">
              <a:spcBef>
                <a:spcPts val="0"/>
              </a:spcBef>
              <a:buSzTx/>
              <a:buFontTx/>
              <a:buNone/>
              <a:defRPr sz="1800">
                <a:solidFill>
                  <a:srgbClr val="000000"/>
                </a:solidFill>
              </a:defRPr>
            </a:pPr>
            <a:endParaRPr sz="2178" dirty="0"/>
          </a:p>
          <a:p>
            <a:pPr marL="0" lvl="0" indent="0" algn="just" defTabSz="578358">
              <a:spcBef>
                <a:spcPts val="0"/>
              </a:spcBef>
              <a:buSzTx/>
              <a:buFontTx/>
              <a:buNone/>
              <a:defRPr sz="1800">
                <a:solidFill>
                  <a:srgbClr val="000000"/>
                </a:solidFill>
              </a:defRPr>
            </a:pPr>
            <a:r>
              <a:rPr sz="2178" dirty="0"/>
              <a:t>To join the Facebook Live Sessions about </a:t>
            </a:r>
            <a:r>
              <a:rPr lang="en-GB" sz="2178" dirty="0" err="1"/>
              <a:t>Seren’s</a:t>
            </a:r>
            <a:r>
              <a:rPr lang="en-GB" sz="2178" dirty="0"/>
              <a:t> </a:t>
            </a:r>
            <a:r>
              <a:rPr sz="2178" dirty="0"/>
              <a:t>international summer opportunities in 2020, you’ll need to have a Facebook account and go to </a:t>
            </a:r>
            <a:r>
              <a:rPr lang="en-GB" sz="2178" dirty="0" err="1"/>
              <a:t>Seren’s</a:t>
            </a:r>
            <a:r>
              <a:rPr lang="en-GB" sz="2178" dirty="0"/>
              <a:t> </a:t>
            </a:r>
            <a:r>
              <a:rPr sz="2178" dirty="0"/>
              <a:t>Facebook page at the time of the live session.</a:t>
            </a:r>
          </a:p>
        </p:txBody>
      </p:sp>
      <p:sp>
        <p:nvSpPr>
          <p:cNvPr id="223" name="Shape 22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32</a:t>
            </a:fld>
            <a:endParaRPr sz="1400"/>
          </a:p>
        </p:txBody>
      </p:sp>
      <p:pic>
        <p:nvPicPr>
          <p:cNvPr id="224" name="pasted-image.pdf"/>
          <p:cNvPicPr/>
          <p:nvPr/>
        </p:nvPicPr>
        <p:blipFill>
          <a:blip r:embed="rId2"/>
          <a:stretch>
            <a:fillRect/>
          </a:stretch>
        </p:blipFill>
        <p:spPr>
          <a:xfrm>
            <a:off x="11982600" y="246031"/>
            <a:ext cx="785161" cy="785161"/>
          </a:xfrm>
          <a:prstGeom prst="rect">
            <a:avLst/>
          </a:prstGeom>
          <a:ln w="12700">
            <a:miter lim="400000"/>
          </a:ln>
        </p:spPr>
      </p:pic>
      <p:pic>
        <p:nvPicPr>
          <p:cNvPr id="225" name="pasted-image.pdf"/>
          <p:cNvPicPr/>
          <p:nvPr/>
        </p:nvPicPr>
        <p:blipFill>
          <a:blip r:embed="rId3"/>
          <a:stretch>
            <a:fillRect/>
          </a:stretch>
        </p:blipFill>
        <p:spPr>
          <a:xfrm>
            <a:off x="124872" y="9065311"/>
            <a:ext cx="1536701" cy="558801"/>
          </a:xfrm>
          <a:prstGeom prst="rect">
            <a:avLst/>
          </a:prstGeom>
          <a:ln w="12700">
            <a:miter lim="400000"/>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p:cNvSpPr>
          <p:nvPr>
            <p:ph type="title"/>
          </p:nvPr>
        </p:nvSpPr>
        <p:spPr>
          <a:prstGeom prst="rect">
            <a:avLst/>
          </a:prstGeom>
        </p:spPr>
        <p:txBody>
          <a:bodyPr/>
          <a:lstStyle>
            <a:lvl1pPr>
              <a:defRPr b="1">
                <a:latin typeface="Helvetica Neue"/>
                <a:ea typeface="Helvetica Neue"/>
                <a:cs typeface="Helvetica Neue"/>
                <a:sym typeface="Helvetica Neue"/>
              </a:defRPr>
            </a:lvl1pPr>
          </a:lstStyle>
          <a:p>
            <a:pPr lvl="0">
              <a:defRPr sz="1800" b="0"/>
            </a:pPr>
            <a:r>
              <a:rPr sz="4200" b="1"/>
              <a:t>Further questions &amp; support</a:t>
            </a:r>
          </a:p>
        </p:txBody>
      </p:sp>
      <p:sp>
        <p:nvSpPr>
          <p:cNvPr id="228" name="Shape 228"/>
          <p:cNvSpPr>
            <a:spLocks noGrp="1"/>
          </p:cNvSpPr>
          <p:nvPr>
            <p:ph type="body" idx="1"/>
          </p:nvPr>
        </p:nvSpPr>
        <p:spPr>
          <a:xfrm>
            <a:off x="571500" y="2172144"/>
            <a:ext cx="11861800" cy="6993949"/>
          </a:xfrm>
          <a:prstGeom prst="rect">
            <a:avLst/>
          </a:prstGeom>
        </p:spPr>
        <p:txBody>
          <a:bodyPr>
            <a:normAutofit/>
          </a:bodyPr>
          <a:lstStyle/>
          <a:p>
            <a:pPr marL="0" lvl="0" indent="0">
              <a:spcBef>
                <a:spcPts val="0"/>
              </a:spcBef>
              <a:buSzTx/>
              <a:buFontTx/>
              <a:buNone/>
              <a:defRPr sz="1800">
                <a:solidFill>
                  <a:srgbClr val="000000"/>
                </a:solidFill>
              </a:defRPr>
            </a:pPr>
            <a:r>
              <a:rPr sz="2500" dirty="0"/>
              <a:t>If your question relates specifically to the summer programmes and what they offer, in the first instance </a:t>
            </a:r>
            <a:r>
              <a:rPr sz="2500" b="1" dirty="0">
                <a:latin typeface="Helvetica Neue"/>
                <a:ea typeface="Helvetica Neue"/>
                <a:cs typeface="Helvetica Neue"/>
                <a:sym typeface="Helvetica Neue"/>
              </a:rPr>
              <a:t>see the information on the individual programme websites</a:t>
            </a:r>
            <a:r>
              <a:rPr sz="2500" dirty="0"/>
              <a:t>:</a:t>
            </a:r>
          </a:p>
          <a:p>
            <a:pPr marL="0" lvl="0" indent="0">
              <a:spcBef>
                <a:spcPts val="0"/>
              </a:spcBef>
              <a:buSzTx/>
              <a:buFontTx/>
              <a:buNone/>
              <a:defRPr sz="1800">
                <a:solidFill>
                  <a:srgbClr val="000000"/>
                </a:solidFill>
              </a:defRPr>
            </a:pPr>
            <a:endParaRPr sz="2500" dirty="0"/>
          </a:p>
          <a:p>
            <a:pPr marL="317500" lvl="0" indent="-317500">
              <a:spcBef>
                <a:spcPts val="0"/>
              </a:spcBef>
              <a:defRPr sz="1800">
                <a:solidFill>
                  <a:srgbClr val="000000"/>
                </a:solidFill>
              </a:defRPr>
            </a:pPr>
            <a:r>
              <a:rPr sz="2500" dirty="0"/>
              <a:t>Yale Young Global Scholars (YYGS) Program: </a:t>
            </a:r>
            <a:r>
              <a:rPr sz="2500" b="1" dirty="0">
                <a:solidFill>
                  <a:srgbClr val="0096FF"/>
                </a:solidFill>
                <a:latin typeface="Helvetica Neue"/>
                <a:ea typeface="Helvetica Neue"/>
                <a:cs typeface="Helvetica Neue"/>
                <a:sym typeface="Helvetica Neue"/>
                <a:hlinkClick r:id="rId2"/>
              </a:rPr>
              <a:t>globalscholars.yale.edu</a:t>
            </a:r>
            <a:r>
              <a:rPr sz="2500" dirty="0"/>
              <a:t> </a:t>
            </a:r>
          </a:p>
          <a:p>
            <a:pPr marL="317500" lvl="0" indent="-317500">
              <a:spcBef>
                <a:spcPts val="0"/>
              </a:spcBef>
              <a:defRPr sz="1800">
                <a:solidFill>
                  <a:srgbClr val="000000"/>
                </a:solidFill>
              </a:defRPr>
            </a:pPr>
            <a:r>
              <a:rPr sz="2500" dirty="0"/>
              <a:t>Harvard Summer School Pre-College Program: </a:t>
            </a:r>
            <a:r>
              <a:rPr sz="2500" b="1" dirty="0">
                <a:solidFill>
                  <a:srgbClr val="941100"/>
                </a:solidFill>
                <a:latin typeface="Helvetica Neue"/>
                <a:ea typeface="Helvetica Neue"/>
                <a:cs typeface="Helvetica Neue"/>
                <a:sym typeface="Helvetica Neue"/>
                <a:hlinkClick r:id="rId3"/>
              </a:rPr>
              <a:t>summer.harvard.edu</a:t>
            </a:r>
            <a:endParaRPr lang="en-GB" sz="2500" b="1" dirty="0">
              <a:solidFill>
                <a:srgbClr val="941100"/>
              </a:solidFill>
              <a:latin typeface="Helvetica Neue"/>
              <a:ea typeface="Helvetica Neue"/>
              <a:cs typeface="Helvetica Neue"/>
              <a:sym typeface="Helvetica Neue"/>
            </a:endParaRPr>
          </a:p>
          <a:p>
            <a:pPr marL="317500" indent="-317500">
              <a:spcBef>
                <a:spcPts val="0"/>
              </a:spcBef>
              <a:defRPr sz="1800">
                <a:solidFill>
                  <a:srgbClr val="000000"/>
                </a:solidFill>
              </a:defRPr>
            </a:pPr>
            <a:r>
              <a:rPr lang="en-GB" sz="2500" dirty="0">
                <a:solidFill>
                  <a:schemeClr val="tx1"/>
                </a:solidFill>
                <a:latin typeface="Helvetica Neue"/>
                <a:ea typeface="Helvetica Neue"/>
                <a:cs typeface="Helvetica Neue"/>
                <a:sym typeface="Helvetica Neue"/>
              </a:rPr>
              <a:t>Chicago Summer Session: </a:t>
            </a:r>
            <a:r>
              <a:rPr lang="en-GB" sz="2500" b="1" dirty="0">
                <a:solidFill>
                  <a:schemeClr val="tx1"/>
                </a:solidFill>
                <a:hlinkClick r:id="rId4"/>
              </a:rPr>
              <a:t>summer.uchicago.edu</a:t>
            </a:r>
            <a:r>
              <a:rPr lang="en-GB" sz="2500" b="1" dirty="0">
                <a:solidFill>
                  <a:schemeClr val="tx1"/>
                </a:solidFill>
              </a:rPr>
              <a:t> </a:t>
            </a:r>
            <a:r>
              <a:rPr lang="en-GB" sz="2500" b="1" dirty="0">
                <a:solidFill>
                  <a:schemeClr val="tx1"/>
                </a:solidFill>
                <a:latin typeface="Helvetica Neue"/>
                <a:ea typeface="Helvetica Neue"/>
                <a:cs typeface="Helvetica Neue"/>
                <a:sym typeface="Helvetica Neue"/>
              </a:rPr>
              <a:t> </a:t>
            </a:r>
            <a:r>
              <a:rPr sz="2500" b="1" dirty="0">
                <a:solidFill>
                  <a:schemeClr val="tx1"/>
                </a:solidFill>
              </a:rPr>
              <a:t> </a:t>
            </a:r>
          </a:p>
          <a:p>
            <a:pPr marL="317500" lvl="0" indent="-317500">
              <a:spcBef>
                <a:spcPts val="0"/>
              </a:spcBef>
              <a:defRPr sz="1800">
                <a:solidFill>
                  <a:srgbClr val="000000"/>
                </a:solidFill>
              </a:defRPr>
            </a:pPr>
            <a:endParaRPr sz="2500" dirty="0"/>
          </a:p>
          <a:p>
            <a:pPr marL="0" lvl="0" indent="0">
              <a:spcBef>
                <a:spcPts val="0"/>
              </a:spcBef>
              <a:buSzTx/>
              <a:buFontTx/>
              <a:buNone/>
              <a:defRPr sz="1800">
                <a:solidFill>
                  <a:srgbClr val="000000"/>
                </a:solidFill>
              </a:defRPr>
            </a:pPr>
            <a:r>
              <a:rPr sz="2500" dirty="0"/>
              <a:t>We also encourage you to </a:t>
            </a:r>
            <a:r>
              <a:rPr sz="2500" b="1" dirty="0">
                <a:latin typeface="Helvetica Neue"/>
                <a:ea typeface="Helvetica Neue"/>
                <a:cs typeface="Helvetica Neue"/>
                <a:sym typeface="Helvetica Neue"/>
              </a:rPr>
              <a:t>review this document thoroughly</a:t>
            </a:r>
            <a:r>
              <a:rPr sz="2500" dirty="0"/>
              <a:t> and to join one of our online webinars to find out more.</a:t>
            </a:r>
          </a:p>
          <a:p>
            <a:pPr marL="0" lvl="0" indent="0">
              <a:spcBef>
                <a:spcPts val="0"/>
              </a:spcBef>
              <a:buSzTx/>
              <a:buFontTx/>
              <a:buNone/>
              <a:defRPr sz="1800">
                <a:solidFill>
                  <a:srgbClr val="000000"/>
                </a:solidFill>
              </a:defRPr>
            </a:pPr>
            <a:endParaRPr sz="2500" dirty="0"/>
          </a:p>
          <a:p>
            <a:pPr marL="0" lvl="0" indent="0">
              <a:spcBef>
                <a:spcPts val="0"/>
              </a:spcBef>
              <a:buSzTx/>
              <a:buFontTx/>
              <a:buNone/>
              <a:defRPr sz="1800">
                <a:solidFill>
                  <a:srgbClr val="000000"/>
                </a:solidFill>
              </a:defRPr>
            </a:pPr>
            <a:r>
              <a:rPr sz="2500" dirty="0"/>
              <a:t>For further support regarding applying to Seren’s international opportunities in 2020, </a:t>
            </a:r>
            <a:r>
              <a:rPr sz="2500" b="1" dirty="0">
                <a:latin typeface="Helvetica Neue"/>
                <a:ea typeface="Helvetica Neue"/>
                <a:cs typeface="Helvetica Neue"/>
                <a:sym typeface="Helvetica Neue"/>
              </a:rPr>
              <a:t>contact us via</a:t>
            </a:r>
            <a:r>
              <a:rPr sz="2500" dirty="0"/>
              <a:t> the form found at the</a:t>
            </a:r>
            <a:r>
              <a:rPr sz="2500" i="1" dirty="0"/>
              <a:t> </a:t>
            </a:r>
            <a:r>
              <a:rPr sz="2500" b="1" dirty="0">
                <a:latin typeface="Helvetica Neue"/>
                <a:ea typeface="Helvetica Neue"/>
                <a:cs typeface="Helvetica Neue"/>
                <a:sym typeface="Helvetica Neue"/>
                <a:hlinkClick r:id="rId5"/>
              </a:rPr>
              <a:t>this link (click here)</a:t>
            </a:r>
            <a:r>
              <a:rPr sz="2500" i="1" dirty="0"/>
              <a:t>.</a:t>
            </a:r>
            <a:endParaRPr sz="2500" dirty="0"/>
          </a:p>
          <a:p>
            <a:pPr marL="0" lvl="0" indent="0">
              <a:spcBef>
                <a:spcPts val="0"/>
              </a:spcBef>
              <a:buSzTx/>
              <a:buFontTx/>
              <a:buNone/>
              <a:defRPr sz="1800">
                <a:solidFill>
                  <a:srgbClr val="000000"/>
                </a:solidFill>
              </a:defRPr>
            </a:pPr>
            <a:endParaRPr sz="2500" dirty="0"/>
          </a:p>
          <a:p>
            <a:pPr marL="0" lvl="0" indent="0">
              <a:spcBef>
                <a:spcPts val="0"/>
              </a:spcBef>
              <a:buSzTx/>
              <a:buFontTx/>
              <a:buNone/>
              <a:defRPr sz="1800">
                <a:solidFill>
                  <a:srgbClr val="000000"/>
                </a:solidFill>
              </a:defRPr>
            </a:pPr>
            <a:r>
              <a:rPr sz="2500" dirty="0"/>
              <a:t>You can also </a:t>
            </a:r>
            <a:r>
              <a:rPr sz="2500" b="1" dirty="0">
                <a:latin typeface="Helvetica Neue"/>
                <a:ea typeface="Helvetica Neue"/>
                <a:cs typeface="Helvetica Neue"/>
                <a:sym typeface="Helvetica Neue"/>
              </a:rPr>
              <a:t>reach out by email</a:t>
            </a:r>
            <a:r>
              <a:rPr sz="2500" dirty="0"/>
              <a:t> directly to Liam Rahman at Equal Education. Requests for support made by email will be fulfilled faster than those made by telephone.</a:t>
            </a:r>
          </a:p>
          <a:p>
            <a:pPr marL="0" lvl="0" indent="0">
              <a:spcBef>
                <a:spcPts val="0"/>
              </a:spcBef>
              <a:buSzTx/>
              <a:buFontTx/>
              <a:buNone/>
              <a:defRPr sz="1800">
                <a:solidFill>
                  <a:srgbClr val="000000"/>
                </a:solidFill>
              </a:defRPr>
            </a:pPr>
            <a:endParaRPr sz="2500" dirty="0"/>
          </a:p>
          <a:p>
            <a:pPr marL="0" lvl="0" indent="0">
              <a:spcBef>
                <a:spcPts val="0"/>
              </a:spcBef>
              <a:buSzTx/>
              <a:buFontTx/>
              <a:buNone/>
              <a:defRPr sz="1800">
                <a:solidFill>
                  <a:srgbClr val="000000"/>
                </a:solidFill>
              </a:defRPr>
            </a:pPr>
            <a:r>
              <a:rPr sz="2500" u="sng" dirty="0">
                <a:hlinkClick r:id="rId6"/>
              </a:rPr>
              <a:t>liam@equaleducation.org.uk</a:t>
            </a:r>
            <a:r>
              <a:rPr sz="2500" dirty="0"/>
              <a:t> / </a:t>
            </a:r>
            <a:r>
              <a:rPr sz="2500" u="sng" dirty="0">
                <a:hlinkClick r:id="rId7"/>
              </a:rPr>
              <a:t>liam.rahman@aya.yale.edu</a:t>
            </a:r>
          </a:p>
        </p:txBody>
      </p:sp>
      <p:sp>
        <p:nvSpPr>
          <p:cNvPr id="229" name="Shape 22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33</a:t>
            </a:fld>
            <a:endParaRPr sz="1400"/>
          </a:p>
        </p:txBody>
      </p:sp>
      <p:pic>
        <p:nvPicPr>
          <p:cNvPr id="230" name="pasted-image.pdf"/>
          <p:cNvPicPr/>
          <p:nvPr/>
        </p:nvPicPr>
        <p:blipFill>
          <a:blip r:embed="rId8"/>
          <a:stretch>
            <a:fillRect/>
          </a:stretch>
        </p:blipFill>
        <p:spPr>
          <a:xfrm>
            <a:off x="10656487" y="8559851"/>
            <a:ext cx="1813847" cy="647103"/>
          </a:xfrm>
          <a:prstGeom prst="rect">
            <a:avLst/>
          </a:prstGeom>
          <a:ln w="12700">
            <a:miter lim="400000"/>
          </a:ln>
        </p:spPr>
      </p:pic>
      <p:pic>
        <p:nvPicPr>
          <p:cNvPr id="231" name="pasted-image.pdf"/>
          <p:cNvPicPr/>
          <p:nvPr/>
        </p:nvPicPr>
        <p:blipFill>
          <a:blip r:embed="rId9"/>
          <a:stretch>
            <a:fillRect/>
          </a:stretch>
        </p:blipFill>
        <p:spPr>
          <a:xfrm>
            <a:off x="11982600" y="246031"/>
            <a:ext cx="785161" cy="785161"/>
          </a:xfrm>
          <a:prstGeom prst="rect">
            <a:avLst/>
          </a:prstGeom>
          <a:ln w="12700">
            <a:miter lim="400000"/>
          </a:ln>
        </p:spPr>
      </p:pic>
      <p:pic>
        <p:nvPicPr>
          <p:cNvPr id="7"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92317" y="246031"/>
            <a:ext cx="826485" cy="785161"/>
          </a:xfrm>
          <a:prstGeom prst="rect">
            <a:avLst/>
          </a:prstGeom>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pPr>
            <a:fld id="{86CB4B4D-7CA3-9044-876B-883B54F8677D}" type="slidenum">
              <a:rPr sz="1400"/>
              <a:t>34</a:t>
            </a:fld>
            <a:endParaRPr sz="1400"/>
          </a:p>
        </p:txBody>
      </p:sp>
      <p:pic>
        <p:nvPicPr>
          <p:cNvPr id="234" name="pasted-image.pdf"/>
          <p:cNvPicPr/>
          <p:nvPr/>
        </p:nvPicPr>
        <p:blipFill>
          <a:blip r:embed="rId2"/>
          <a:stretch>
            <a:fillRect/>
          </a:stretch>
        </p:blipFill>
        <p:spPr>
          <a:xfrm>
            <a:off x="9552733" y="218528"/>
            <a:ext cx="3145280" cy="1122100"/>
          </a:xfrm>
          <a:prstGeom prst="rect">
            <a:avLst/>
          </a:prstGeom>
          <a:ln w="12700">
            <a:miter lim="400000"/>
          </a:ln>
        </p:spPr>
      </p:pic>
      <p:pic>
        <p:nvPicPr>
          <p:cNvPr id="235" name="shutterstock_278796830.0.0.jpg"/>
          <p:cNvPicPr/>
          <p:nvPr/>
        </p:nvPicPr>
        <p:blipFill>
          <a:blip r:embed="rId3"/>
          <a:stretch>
            <a:fillRect/>
          </a:stretch>
        </p:blipFill>
        <p:spPr>
          <a:xfrm>
            <a:off x="-887600" y="-49866"/>
            <a:ext cx="14780000" cy="9853332"/>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171</TotalTime>
  <Words>7158</Words>
  <Application>Microsoft Office PowerPoint</Application>
  <PresentationFormat>Custom</PresentationFormat>
  <Paragraphs>608</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Helvetica</vt:lpstr>
      <vt:lpstr>Helvetica Neue</vt:lpstr>
      <vt:lpstr>Helvetica Neue Light</vt:lpstr>
      <vt:lpstr>Palatino</vt:lpstr>
      <vt:lpstr>Times New Roman</vt:lpstr>
      <vt:lpstr>ModernPortfolio</vt:lpstr>
      <vt:lpstr>Seren’s International Opportunities in 2020</vt:lpstr>
      <vt:lpstr>An overview</vt:lpstr>
      <vt:lpstr>Seren International: the story so far</vt:lpstr>
      <vt:lpstr>Transformational experiences &amp; impact</vt:lpstr>
      <vt:lpstr>International opportunities &amp; support in 2020</vt:lpstr>
      <vt:lpstr>International opportunities &amp; support in 2020</vt:lpstr>
      <vt:lpstr>Seren-Yale Young Global Scholars Partnership in 2020</vt:lpstr>
      <vt:lpstr>Seren-Yale Young Global Scholars Partnership 2020</vt:lpstr>
      <vt:lpstr>Seren-Yale Young Global Scholars Partnership 2020</vt:lpstr>
      <vt:lpstr>Seren-Yale Young Global Scholars Partnership 2020</vt:lpstr>
      <vt:lpstr>Seren-Yale Young Global Scholars Partnership 2020</vt:lpstr>
      <vt:lpstr>Seren-Yale Young Global Scholars Partnership 2020</vt:lpstr>
      <vt:lpstr>Seren-Yale Young Global Scholars Partnership 2020</vt:lpstr>
      <vt:lpstr>Seren-Yale Young Global Scholars Partnership 2020</vt:lpstr>
      <vt:lpstr>PowerPoint Presentation</vt:lpstr>
      <vt:lpstr>Seren-Harvard Summer School  Scholarship in 2020</vt:lpstr>
      <vt:lpstr>Seren-Harvard Summer School Scholarship 2020</vt:lpstr>
      <vt:lpstr>Seren-Harvard Summer School Scholarship 2020</vt:lpstr>
      <vt:lpstr>Seren-Harvard Summer School Scholarship 2020</vt:lpstr>
      <vt:lpstr>Seren-Harvard Summer School Scholarship 2020</vt:lpstr>
      <vt:lpstr>Seren-Harvard Summer School Scholarship 2020</vt:lpstr>
      <vt:lpstr>PowerPoint Presentation</vt:lpstr>
      <vt:lpstr>Seren-University of Chicago Summer Session Partnership</vt:lpstr>
      <vt:lpstr>Seren—Chicago Summer Session Partnership 2020</vt:lpstr>
      <vt:lpstr>Seren—Chicago Summer Session Partnership 2020</vt:lpstr>
      <vt:lpstr>Seren—Chicago Summer Session Partnership 2020</vt:lpstr>
      <vt:lpstr>Seren-Chicago Summer Session Scholarship 2020</vt:lpstr>
      <vt:lpstr>Seren-Chicago Summer Session Scholarship 2020</vt:lpstr>
      <vt:lpstr>PowerPoint Presentation</vt:lpstr>
      <vt:lpstr>Finding out more: Webinars &amp; Live Q&amp;As</vt:lpstr>
      <vt:lpstr>Online Webinars</vt:lpstr>
      <vt:lpstr>Facebook Live Sessions</vt:lpstr>
      <vt:lpstr>Further questions &amp; 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Seren’s International Opportunities in 2020</dc:title>
  <dc:creator>Emma Croke</dc:creator>
  <cp:lastModifiedBy>Emma Croke</cp:lastModifiedBy>
  <cp:revision>23</cp:revision>
  <dcterms:modified xsi:type="dcterms:W3CDTF">2020-01-08T13:59:00Z</dcterms:modified>
</cp:coreProperties>
</file>